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wma" ContentType="audio/x-ms-wma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37" r:id="rId1"/>
    <p:sldMasterId id="2147483949" r:id="rId2"/>
  </p:sldMasterIdLst>
  <p:notesMasterIdLst>
    <p:notesMasterId r:id="rId13"/>
  </p:notesMasterIdLst>
  <p:sldIdLst>
    <p:sldId id="256" r:id="rId3"/>
    <p:sldId id="309" r:id="rId4"/>
    <p:sldId id="266" r:id="rId5"/>
    <p:sldId id="280" r:id="rId6"/>
    <p:sldId id="279" r:id="rId7"/>
    <p:sldId id="272" r:id="rId8"/>
    <p:sldId id="287" r:id="rId9"/>
    <p:sldId id="296" r:id="rId10"/>
    <p:sldId id="308" r:id="rId11"/>
    <p:sldId id="302" r:id="rId12"/>
  </p:sldIdLst>
  <p:sldSz cx="9144000" cy="6858000" type="screen4x3"/>
  <p:notesSz cx="6858000" cy="9144000"/>
  <p:embeddedFontLst>
    <p:embeddedFont>
      <p:font typeface="Tw Cen MT" panose="020B0602020104020603" pitchFamily="34" charset="0"/>
      <p:regular r:id="rId14"/>
      <p:bold r:id="rId15"/>
      <p:italic r:id="rId16"/>
      <p:boldItalic r:id="rId17"/>
    </p:embeddedFont>
    <p:embeddedFont>
      <p:font typeface="Wingdings 2" panose="05020102010507070707" pitchFamily="18" charset="2"/>
      <p:regular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13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FE4C7-22C4-4752-9B04-4EB9D63C5227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F7816-A6A2-4861-B3EE-873D0C563E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09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D0C0FB-56C5-4958-9C8F-8AEAF5CADC93}" type="slidenum">
              <a:rPr lang="en-US"/>
              <a:pPr/>
              <a:t>3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F7816-A6A2-4861-B3EE-873D0C563E1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298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F7816-A6A2-4861-B3EE-873D0C563E1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241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400">
                <a:latin typeface="Tw Cen MT" pitchFamily="34" charset="0"/>
              </a:defRPr>
            </a:lvl1pPr>
          </a:lstStyle>
          <a:p>
            <a:r>
              <a:rPr lang="en-GB" dirty="0" smtClean="0"/>
              <a:t>National Curriculum Key Stage 2 History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5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9201F-D64D-4D03-A6B0-0DB5BDAA28BD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</p:spTree>
    <p:extLst>
      <p:ext uri="{BB962C8B-B14F-4D97-AF65-F5344CB8AC3E}">
        <p14:creationId xmlns:p14="http://schemas.microsoft.com/office/powerpoint/2010/main" val="345847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1AFD8-23D5-4364-A16B-BE79E0A134A4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1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34315-AD13-45D7-9928-8ADE94F63111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91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72CEB-C0A4-4914-804B-DE060486C521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99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03EF9-1AE8-4A95-A1ED-48662D8893DC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72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A9116-3D8A-439D-9F8C-5BF0070EB42C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46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15BD1-B2AF-4297-B287-E104A1D101E5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44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0B40-B656-4C3F-906A-EE9A75CD9DE5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40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57B10-A272-4683-B80A-A23127C47423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11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068DE-94D6-4487-930A-D469B8C21636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82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EF5FA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DEF5FA"/>
                </a:solidFill>
              </a:rPr>
              <a:t>Playing movies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19029-F3BE-42DE-B592-C4B2020BC20A}" type="slidenum">
              <a:rPr lang="en-US">
                <a:solidFill>
                  <a:srgbClr val="DEF5F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EF5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6650" y="6497638"/>
            <a:ext cx="8007350" cy="3603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47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6650" y="6497638"/>
            <a:ext cx="8007350" cy="3603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3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D05EF2-C263-44A3-B417-BAE1A824AB14}" type="datetimeFigureOut">
              <a:rPr lang="en-US" smtClean="0"/>
              <a:pPr/>
              <a:t>5/8/2020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93DC861-013D-417F-8973-79752FAAF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DEF5FA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DEF5FA"/>
                </a:solidFill>
                <a:latin typeface="Arial" charset="0"/>
              </a:rPr>
              <a:t>Playing movies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E0AC8E-2C4C-48AC-8337-CBC459C91D72}" type="slidenum">
              <a:rPr lang="en-US">
                <a:solidFill>
                  <a:srgbClr val="DEF5FA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DEF5FA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08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  <p:sldLayoutId id="2147483962" r:id="rId13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88261A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711E14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88261A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88261A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storyinteractive.co.uk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Ancient%20Egypt%20WORKBOOKLET%206.docx" TargetMode="External"/><Relationship Id="rId18" Type="http://schemas.openxmlformats.org/officeDocument/2006/relationships/image" Target="../media/image13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hyperlink" Target="History%20Interactive%20Ancient%20Egypt%20Movie.wmv" TargetMode="External"/><Relationship Id="rId2" Type="http://schemas.openxmlformats.org/officeDocument/2006/relationships/audio" Target="../media/media2.wav"/><Relationship Id="rId16" Type="http://schemas.openxmlformats.org/officeDocument/2006/relationships/image" Target="../media/image12.png"/><Relationship Id="rId1" Type="http://schemas.microsoft.com/office/2007/relationships/media" Target="../media/media2.wav"/><Relationship Id="rId6" Type="http://schemas.openxmlformats.org/officeDocument/2006/relationships/slide" Target="slide3.xml"/><Relationship Id="rId11" Type="http://schemas.openxmlformats.org/officeDocument/2006/relationships/image" Target="../media/image9.jpeg"/><Relationship Id="rId5" Type="http://schemas.openxmlformats.org/officeDocument/2006/relationships/hyperlink" Target="http://www.nga.gov/exhibitions/2002/egypt/egyptmap.shtm" TargetMode="External"/><Relationship Id="rId15" Type="http://schemas.openxmlformats.org/officeDocument/2006/relationships/image" Target="../media/image11.wmf"/><Relationship Id="rId10" Type="http://schemas.openxmlformats.org/officeDocument/2006/relationships/image" Target="../media/image8.jpg"/><Relationship Id="rId19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jpg"/><Relationship Id="rId14" Type="http://schemas.openxmlformats.org/officeDocument/2006/relationships/hyperlink" Target="Ancient%20Egypt%20Test%201.ht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audio" Target="../media/media3.wav"/><Relationship Id="rId16" Type="http://schemas.openxmlformats.org/officeDocument/2006/relationships/image" Target="../media/image4.png"/><Relationship Id="rId1" Type="http://schemas.microsoft.com/office/2007/relationships/media" Target="../media/media3.wav"/><Relationship Id="rId6" Type="http://schemas.openxmlformats.org/officeDocument/2006/relationships/image" Target="../media/image15.jp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3.png"/><Relationship Id="rId10" Type="http://schemas.openxmlformats.org/officeDocument/2006/relationships/image" Target="../media/image19.jpg"/><Relationship Id="rId4" Type="http://schemas.openxmlformats.org/officeDocument/2006/relationships/audio" Target="../media/audio1.wav"/><Relationship Id="rId9" Type="http://schemas.openxmlformats.org/officeDocument/2006/relationships/image" Target="../media/image18.jpeg"/><Relationship Id="rId14" Type="http://schemas.openxmlformats.org/officeDocument/2006/relationships/hyperlink" Target="A%20Shaduf.docx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5.wav"/><Relationship Id="rId7" Type="http://schemas.openxmlformats.org/officeDocument/2006/relationships/image" Target="../media/image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4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29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hyperlink" Target="Deir%20el-Medina.do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23.png"/><Relationship Id="rId5" Type="http://schemas.microsoft.com/office/2007/relationships/hdphoto" Target="../media/hdphoto1.wdp"/><Relationship Id="rId10" Type="http://schemas.openxmlformats.org/officeDocument/2006/relationships/hyperlink" Target="Map%20of%20Deir%20el-Medina.docx" TargetMode="External"/><Relationship Id="rId4" Type="http://schemas.openxmlformats.org/officeDocument/2006/relationships/image" Target="../media/image26.jpe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hyperlink" Target="Ancient%20Egyptian%20Crowns.docx" TargetMode="External"/><Relationship Id="rId12" Type="http://schemas.openxmlformats.org/officeDocument/2006/relationships/image" Target="../media/image34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3.png"/><Relationship Id="rId11" Type="http://schemas.openxmlformats.org/officeDocument/2006/relationships/hyperlink" Target="A%20Life%20Size%20Pharaoh.docx" TargetMode="External"/><Relationship Id="rId5" Type="http://schemas.openxmlformats.org/officeDocument/2006/relationships/image" Target="../media/image32.gif"/><Relationship Id="rId10" Type="http://schemas.openxmlformats.org/officeDocument/2006/relationships/image" Target="../media/image29.png"/><Relationship Id="rId4" Type="http://schemas.openxmlformats.org/officeDocument/2006/relationships/audio" Target="../media/audio1.wav"/><Relationship Id="rId9" Type="http://schemas.openxmlformats.org/officeDocument/2006/relationships/hyperlink" Target="Symbols%20of%20power.docx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jpeg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35.jpeg"/><Relationship Id="rId11" Type="http://schemas.openxmlformats.org/officeDocument/2006/relationships/image" Target="../media/image40.png"/><Relationship Id="rId5" Type="http://schemas.openxmlformats.org/officeDocument/2006/relationships/audio" Target="../media/audio1.wav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jpe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42.jpeg"/><Relationship Id="rId11" Type="http://schemas.openxmlformats.org/officeDocument/2006/relationships/image" Target="../media/image39.png"/><Relationship Id="rId5" Type="http://schemas.openxmlformats.org/officeDocument/2006/relationships/image" Target="../media/image41.jpeg"/><Relationship Id="rId10" Type="http://schemas.openxmlformats.org/officeDocument/2006/relationships/image" Target="../media/image22.jpeg"/><Relationship Id="rId4" Type="http://schemas.openxmlformats.org/officeDocument/2006/relationships/audio" Target="../media/audio1.wav"/><Relationship Id="rId9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0" b="4155"/>
          <a:stretch/>
        </p:blipFill>
        <p:spPr bwMode="auto">
          <a:xfrm>
            <a:off x="-2195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6000" y="1981200"/>
            <a:ext cx="6732000" cy="1066800"/>
          </a:xfrm>
          <a:solidFill>
            <a:schemeClr val="accent6">
              <a:alpha val="48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sz="5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Stage 2 History</a:t>
            </a:r>
            <a:endParaRPr lang="en-US" sz="5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99055"/>
            <a:ext cx="8077200" cy="1538883"/>
          </a:xfrm>
          <a:prstGeom prst="rect">
            <a:avLst/>
          </a:prstGeom>
          <a:solidFill>
            <a:schemeClr val="accent6">
              <a:alpha val="48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9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Ancient Egypt</a:t>
            </a:r>
            <a:endParaRPr lang="en-US" sz="9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5181600"/>
            <a:ext cx="8077200" cy="1323439"/>
          </a:xfrm>
          <a:prstGeom prst="rect">
            <a:avLst/>
          </a:prstGeom>
          <a:solidFill>
            <a:schemeClr val="accent6">
              <a:alpha val="48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we learn about ancient Egypt from what has survived?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rops02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1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92821"/>
            <a:ext cx="1766888" cy="176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4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7700" y="141510"/>
            <a:ext cx="78486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400" b="1" u="sng" kern="0" dirty="0">
                <a:solidFill>
                  <a:prstClr val="white"/>
                </a:solidFill>
                <a:latin typeface="Tw Cen MT"/>
                <a:cs typeface="Arial" charset="0"/>
              </a:rPr>
              <a:t>History Interactive</a:t>
            </a:r>
          </a:p>
          <a:p>
            <a:pPr algn="ctr">
              <a:defRPr/>
            </a:pPr>
            <a:r>
              <a:rPr lang="en-GB" sz="4000" b="1" kern="0" dirty="0" smtClean="0">
                <a:solidFill>
                  <a:prstClr val="white"/>
                </a:solidFill>
                <a:latin typeface="Tw Cen MT"/>
                <a:cs typeface="Arial" charset="0"/>
              </a:rPr>
              <a:t>Teaching and Learning Resources</a:t>
            </a:r>
            <a:endParaRPr lang="en-GB" sz="4000" b="1" kern="0" dirty="0">
              <a:solidFill>
                <a:prstClr val="white"/>
              </a:solidFill>
              <a:latin typeface="Tw Cen MT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113" y="1612674"/>
            <a:ext cx="8512629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b="1" kern="0" dirty="0">
                <a:solidFill>
                  <a:srgbClr val="FFFF00"/>
                </a:solidFill>
                <a:latin typeface="Tw Cen MT" pitchFamily="34" charset="0"/>
                <a:cs typeface="Arial" charset="0"/>
              </a:rPr>
              <a:t>These are sample slides.</a:t>
            </a:r>
          </a:p>
          <a:p>
            <a:pPr algn="ctr">
              <a:defRPr/>
            </a:pPr>
            <a:r>
              <a:rPr lang="en-GB" sz="4800" kern="0" dirty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There </a:t>
            </a:r>
            <a:r>
              <a:rPr lang="en-GB" sz="48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are </a:t>
            </a:r>
            <a:r>
              <a:rPr lang="en-GB" sz="4800" kern="0" dirty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no audio, document links or internet </a:t>
            </a:r>
            <a:r>
              <a:rPr lang="en-GB" sz="48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links in this sample.</a:t>
            </a:r>
            <a:endParaRPr lang="en-GB" sz="3200" kern="0" dirty="0" smtClean="0">
              <a:solidFill>
                <a:prstClr val="white"/>
              </a:solidFill>
              <a:latin typeface="Tw Cen MT" pitchFamily="34" charset="0"/>
              <a:cs typeface="Arial" charset="0"/>
            </a:endParaRPr>
          </a:p>
          <a:p>
            <a:pPr algn="ctr">
              <a:defRPr/>
            </a:pPr>
            <a:r>
              <a:rPr lang="en-GB" sz="48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</a:rPr>
              <a:t>See all of our resources at</a:t>
            </a:r>
          </a:p>
          <a:p>
            <a:pPr algn="ctr">
              <a:defRPr/>
            </a:pPr>
            <a:r>
              <a:rPr lang="en-GB" sz="4400" kern="0" dirty="0" smtClean="0">
                <a:solidFill>
                  <a:prstClr val="white"/>
                </a:solidFill>
                <a:latin typeface="Tw Cen MT" pitchFamily="34" charset="0"/>
                <a:cs typeface="Arial" charset="0"/>
                <a:hlinkClick r:id="rId2"/>
              </a:rPr>
              <a:t>www.historyinteractive.co.uk</a:t>
            </a:r>
            <a:endParaRPr lang="en-GB" sz="4400" kern="0" dirty="0">
              <a:solidFill>
                <a:prstClr val="white"/>
              </a:solidFill>
              <a:latin typeface="Tw Cen MT" pitchFamily="34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5057" y="6226634"/>
            <a:ext cx="4767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kern="0" dirty="0">
                <a:solidFill>
                  <a:prstClr val="white"/>
                </a:solidFill>
                <a:latin typeface="Tw Cen MT"/>
                <a:cs typeface="Arial" charset="0"/>
              </a:rPr>
              <a:t>History </a:t>
            </a:r>
            <a:r>
              <a:rPr lang="en-GB" kern="0" dirty="0" smtClean="0">
                <a:solidFill>
                  <a:prstClr val="white"/>
                </a:solidFill>
                <a:latin typeface="Tw Cen MT"/>
                <a:cs typeface="Arial" charset="0"/>
              </a:rPr>
              <a:t>Interactive Teaching and Learning © 2013</a:t>
            </a:r>
            <a:endParaRPr lang="en-GB" kern="0" dirty="0">
              <a:solidFill>
                <a:prstClr val="white"/>
              </a:solidFill>
              <a:latin typeface="Tw Cen M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29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6013" y="-76200"/>
            <a:ext cx="6911975" cy="2819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2" name="Rectangle 4">
            <a:hlinkClick r:id="rId5"/>
          </p:cNvPr>
          <p:cNvSpPr>
            <a:spLocks noChangeArrowheads="1"/>
          </p:cNvSpPr>
          <p:nvPr/>
        </p:nvSpPr>
        <p:spPr bwMode="auto">
          <a:xfrm>
            <a:off x="1116013" y="968374"/>
            <a:ext cx="2519362" cy="2447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456363" y="968374"/>
            <a:ext cx="2535237" cy="2447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733800" y="968374"/>
            <a:ext cx="2592387" cy="2447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116014" y="3487738"/>
            <a:ext cx="2519362" cy="244951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3733800" y="3487737"/>
            <a:ext cx="2592387" cy="24495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443663" y="3500437"/>
            <a:ext cx="2547937" cy="24495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52401" y="968374"/>
            <a:ext cx="890588" cy="49688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GB" dirty="0"/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 rot="16200000">
            <a:off x="-1687145" y="3196856"/>
            <a:ext cx="45100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dirty="0">
                <a:latin typeface="+mj-lt"/>
              </a:rPr>
              <a:t> </a:t>
            </a:r>
            <a:r>
              <a:rPr lang="en-GB" sz="4800" dirty="0" smtClean="0">
                <a:latin typeface="+mj-lt"/>
              </a:rPr>
              <a:t>Content Slides</a:t>
            </a:r>
            <a:endParaRPr lang="en-US" sz="4800" dirty="0">
              <a:latin typeface="+mj-lt"/>
            </a:endParaRP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1295400" y="2768024"/>
            <a:ext cx="21653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>
                <a:latin typeface="Tw Cen MT" pitchFamily="34" charset="0"/>
                <a:hlinkClick r:id="rId6" action="ppaction://hlinksldjump"/>
              </a:rPr>
              <a:t>Who were the Egyptians?</a:t>
            </a:r>
            <a:endParaRPr lang="en-US" sz="1600" b="1" dirty="0">
              <a:latin typeface="Tw Cen MT" pitchFamily="34" charset="0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6921605" y="5333999"/>
            <a:ext cx="17015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1" dirty="0">
                <a:latin typeface="Tw Cen MT" pitchFamily="34" charset="0"/>
                <a:hlinkClick r:id="" action="ppaction://noaction"/>
              </a:rPr>
              <a:t>Pyramids and Tombs</a:t>
            </a:r>
            <a:endParaRPr lang="en-US" sz="1600" b="1" dirty="0">
              <a:latin typeface="Tw Cen MT" pitchFamily="34" charset="0"/>
            </a:endParaRP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6832810" y="2913062"/>
            <a:ext cx="17015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1" dirty="0">
                <a:latin typeface="Tw Cen MT" pitchFamily="34" charset="0"/>
                <a:hlinkClick r:id="" action="ppaction://noaction"/>
              </a:rPr>
              <a:t>Hieroglyphics</a:t>
            </a:r>
            <a:endParaRPr lang="en-US" sz="1600" b="1" dirty="0">
              <a:latin typeface="Tw Cen MT" pitchFamily="34" charset="0"/>
            </a:endParaRP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4081042" y="2768024"/>
            <a:ext cx="18550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1" dirty="0">
                <a:latin typeface="Tw Cen MT" pitchFamily="34" charset="0"/>
                <a:hlinkClick r:id="" action="ppaction://noaction"/>
              </a:rPr>
              <a:t>Daily l</a:t>
            </a:r>
            <a:r>
              <a:rPr lang="en-GB" sz="1600" b="1" dirty="0" smtClean="0">
                <a:latin typeface="Tw Cen MT" pitchFamily="34" charset="0"/>
                <a:hlinkClick r:id="" action="ppaction://noaction"/>
              </a:rPr>
              <a:t>ife </a:t>
            </a:r>
            <a:r>
              <a:rPr lang="en-GB" sz="1600" b="1" dirty="0">
                <a:latin typeface="Tw Cen MT" pitchFamily="34" charset="0"/>
                <a:hlinkClick r:id="" action="ppaction://noaction"/>
              </a:rPr>
              <a:t>in </a:t>
            </a:r>
            <a:r>
              <a:rPr lang="en-GB" sz="1600" b="1" dirty="0" smtClean="0">
                <a:latin typeface="Tw Cen MT" pitchFamily="34" charset="0"/>
                <a:hlinkClick r:id="" action="ppaction://noaction"/>
              </a:rPr>
              <a:t> ancient </a:t>
            </a:r>
            <a:r>
              <a:rPr lang="en-GB" sz="1600" b="1" dirty="0">
                <a:latin typeface="Tw Cen MT" pitchFamily="34" charset="0"/>
                <a:hlinkClick r:id="" action="ppaction://noaction"/>
              </a:rPr>
              <a:t>Egypt</a:t>
            </a:r>
            <a:endParaRPr lang="en-US" sz="1600" b="1" dirty="0">
              <a:latin typeface="Tw Cen MT" pitchFamily="34" charset="0"/>
            </a:endParaRP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1216480" y="5334000"/>
            <a:ext cx="2397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1" dirty="0" smtClean="0">
                <a:latin typeface="Tw Cen MT" pitchFamily="34" charset="0"/>
                <a:hlinkClick r:id="" action="ppaction://noaction"/>
              </a:rPr>
              <a:t>Gods, Temples and Pharaohs</a:t>
            </a:r>
            <a:endParaRPr lang="en-US" sz="1600" b="1" dirty="0">
              <a:latin typeface="Tw Cen MT" pitchFamily="34" charset="0"/>
            </a:endParaRP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4140835" y="5486400"/>
            <a:ext cx="17783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1" dirty="0" smtClean="0">
                <a:latin typeface="Tw Cen MT" pitchFamily="34" charset="0"/>
                <a:hlinkClick r:id="" action="ppaction://noaction"/>
              </a:rPr>
              <a:t>Life after death</a:t>
            </a:r>
            <a:endParaRPr lang="en-US" sz="1600" b="1" dirty="0">
              <a:latin typeface="Tw Cen MT" pitchFamily="34" charset="0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1371600" y="-152400"/>
            <a:ext cx="6400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6600" b="1" dirty="0">
                <a:latin typeface="+mj-lt"/>
              </a:rPr>
              <a:t> </a:t>
            </a:r>
            <a:r>
              <a:rPr lang="en-GB" sz="6000" b="1" dirty="0">
                <a:latin typeface="+mj-lt"/>
              </a:rPr>
              <a:t>Ancient  Egypt</a:t>
            </a:r>
            <a:endParaRPr lang="en-US" sz="6000" b="1" dirty="0">
              <a:latin typeface="+mj-lt"/>
            </a:endParaRPr>
          </a:p>
        </p:txBody>
      </p:sp>
      <p:pic>
        <p:nvPicPr>
          <p:cNvPr id="3" name="Picture 2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8" r="5068" b="9649"/>
          <a:stretch/>
        </p:blipFill>
        <p:spPr>
          <a:xfrm>
            <a:off x="1295400" y="1142999"/>
            <a:ext cx="2165350" cy="15242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159573"/>
            <a:ext cx="2286000" cy="15077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4" t="5238" r="14526" b="9524"/>
          <a:stretch/>
        </p:blipFill>
        <p:spPr>
          <a:xfrm>
            <a:off x="6629400" y="1180249"/>
            <a:ext cx="2209800" cy="14870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8" t="16667" r="54440" b="13579"/>
          <a:stretch/>
        </p:blipFill>
        <p:spPr>
          <a:xfrm>
            <a:off x="1295400" y="3682309"/>
            <a:ext cx="2165350" cy="15754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hlinkClick r:id="" action="ppaction://noaction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682309"/>
            <a:ext cx="2286000" cy="15754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hlinkClick r:id="" action="ppaction://noaction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682309"/>
            <a:ext cx="2209800" cy="15754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4" name="TextBox 23"/>
          <p:cNvSpPr txBox="1"/>
          <p:nvPr/>
        </p:nvSpPr>
        <p:spPr>
          <a:xfrm>
            <a:off x="1295400" y="6172650"/>
            <a:ext cx="207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>
                <a:solidFill>
                  <a:schemeClr val="bg1"/>
                </a:solidFill>
                <a:latin typeface="Tw Cen MT" pitchFamily="34" charset="0"/>
                <a:hlinkClick r:id="rId13" action="ppaction://hlinkfile"/>
              </a:rPr>
              <a:t>Print Activity Booklet</a:t>
            </a:r>
            <a:endParaRPr lang="en-GB" i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78922" y="61536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>
                <a:solidFill>
                  <a:schemeClr val="bg1"/>
                </a:solidFill>
                <a:latin typeface="Tw Cen MT" pitchFamily="34" charset="0"/>
                <a:hlinkClick r:id="rId14" action="ppaction://hlinkfile"/>
              </a:rPr>
              <a:t>Do the end of topic test</a:t>
            </a:r>
            <a:endParaRPr lang="en-GB" i="1" dirty="0">
              <a:solidFill>
                <a:schemeClr val="bg1"/>
              </a:solidFill>
              <a:latin typeface="Tw Cen MT" pitchFamily="34" charset="0"/>
            </a:endParaRPr>
          </a:p>
        </p:txBody>
      </p:sp>
      <p:pic>
        <p:nvPicPr>
          <p:cNvPr id="26" name="Picture 2" descr="C:\Users\Win7\AppData\Local\Microsoft\Windows\Temporary Internet Files\Content.IE5\8MYKCR1J\MC900355143[1].wmf">
            <a:hlinkClick r:id="rId14" action="ppaction://hlinkfile"/>
          </p:cNvPr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096000"/>
            <a:ext cx="514800" cy="5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Win7\AppData\Local\Microsoft\Windows\Temporary Internet Files\Content.IE5\8MYKCR1J\MC900432665[1]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105975"/>
            <a:ext cx="514350" cy="5143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hlinkClick r:id="rId17" action="ppaction://hlinkfile"/>
          </p:cNvPr>
          <p:cNvPicPr>
            <a:picLocks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6120130"/>
            <a:ext cx="540000" cy="50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961444" y="6172650"/>
            <a:ext cx="1511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>
                <a:solidFill>
                  <a:schemeClr val="bg1"/>
                </a:solidFill>
                <a:latin typeface="Tw Cen MT" pitchFamily="34" charset="0"/>
                <a:hlinkClick r:id="rId17" action="ppaction://hlinkfile"/>
              </a:rPr>
              <a:t>Watch Video</a:t>
            </a:r>
            <a:endParaRPr lang="en-GB" i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53400" y="226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Tw Cen MT" pitchFamily="34" charset="0"/>
              </a:rPr>
              <a:t>2</a:t>
            </a:r>
            <a:endParaRPr lang="en-US" sz="2000" b="1" dirty="0">
              <a:latin typeface="Tw Cen MT" pitchFamily="34" charset="0"/>
            </a:endParaRPr>
          </a:p>
        </p:txBody>
      </p:sp>
      <p:pic>
        <p:nvPicPr>
          <p:cNvPr id="10" name="MS900441668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52400" y="26253"/>
            <a:ext cx="1919288" cy="1919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47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 animBg="1"/>
      <p:bldP spid="2052" grpId="0" animBg="1"/>
      <p:bldP spid="2053" grpId="0" animBg="1"/>
      <p:bldP spid="2054" grpId="0" animBg="1"/>
      <p:bldP spid="2055" grpId="0" animBg="1"/>
      <p:bldP spid="2056" grpId="0" animBg="1"/>
      <p:bldP spid="2057" grpId="0" animBg="1"/>
      <p:bldP spid="2058" grpId="0" animBg="1"/>
      <p:bldP spid="2065" grpId="0"/>
      <p:bldP spid="2074" grpId="0"/>
      <p:bldP spid="2075" grpId="0"/>
      <p:bldP spid="2078" grpId="0"/>
      <p:bldP spid="2081" grpId="0"/>
      <p:bldP spid="2082" grpId="0"/>
      <p:bldP spid="2083" grpId="0"/>
      <p:bldP spid="16" grpId="0"/>
      <p:bldP spid="24" grpId="0"/>
      <p:bldP spid="25" grpId="0"/>
      <p:bldP spid="29" grpId="0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45" y="-457200"/>
            <a:ext cx="9235155" cy="182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1447800"/>
            <a:ext cx="9144000" cy="5410200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Freeform 2"/>
          <p:cNvSpPr/>
          <p:nvPr/>
        </p:nvSpPr>
        <p:spPr>
          <a:xfrm>
            <a:off x="-381000" y="1066800"/>
            <a:ext cx="9677401" cy="1676400"/>
          </a:xfrm>
          <a:custGeom>
            <a:avLst/>
            <a:gdLst>
              <a:gd name="connsiteX0" fmla="*/ 205099 w 9024359"/>
              <a:gd name="connsiteY0" fmla="*/ 59901 h 1051214"/>
              <a:gd name="connsiteX1" fmla="*/ 2367185 w 9024359"/>
              <a:gd name="connsiteY1" fmla="*/ 51356 h 1051214"/>
              <a:gd name="connsiteX2" fmla="*/ 2478281 w 9024359"/>
              <a:gd name="connsiteY2" fmla="*/ 42810 h 1051214"/>
              <a:gd name="connsiteX3" fmla="*/ 2845750 w 9024359"/>
              <a:gd name="connsiteY3" fmla="*/ 51356 h 1051214"/>
              <a:gd name="connsiteX4" fmla="*/ 2914116 w 9024359"/>
              <a:gd name="connsiteY4" fmla="*/ 76993 h 1051214"/>
              <a:gd name="connsiteX5" fmla="*/ 2973937 w 9024359"/>
              <a:gd name="connsiteY5" fmla="*/ 85539 h 1051214"/>
              <a:gd name="connsiteX6" fmla="*/ 2999574 w 9024359"/>
              <a:gd name="connsiteY6" fmla="*/ 94085 h 1051214"/>
              <a:gd name="connsiteX7" fmla="*/ 3076486 w 9024359"/>
              <a:gd name="connsiteY7" fmla="*/ 111176 h 1051214"/>
              <a:gd name="connsiteX8" fmla="*/ 3127761 w 9024359"/>
              <a:gd name="connsiteY8" fmla="*/ 128268 h 1051214"/>
              <a:gd name="connsiteX9" fmla="*/ 3273039 w 9024359"/>
              <a:gd name="connsiteY9" fmla="*/ 145359 h 1051214"/>
              <a:gd name="connsiteX10" fmla="*/ 3298677 w 9024359"/>
              <a:gd name="connsiteY10" fmla="*/ 153905 h 1051214"/>
              <a:gd name="connsiteX11" fmla="*/ 4025069 w 9024359"/>
              <a:gd name="connsiteY11" fmla="*/ 162451 h 1051214"/>
              <a:gd name="connsiteX12" fmla="*/ 4213077 w 9024359"/>
              <a:gd name="connsiteY12" fmla="*/ 136814 h 1051214"/>
              <a:gd name="connsiteX13" fmla="*/ 4307081 w 9024359"/>
              <a:gd name="connsiteY13" fmla="*/ 128268 h 1051214"/>
              <a:gd name="connsiteX14" fmla="*/ 4358355 w 9024359"/>
              <a:gd name="connsiteY14" fmla="*/ 119722 h 1051214"/>
              <a:gd name="connsiteX15" fmla="*/ 4760008 w 9024359"/>
              <a:gd name="connsiteY15" fmla="*/ 94085 h 1051214"/>
              <a:gd name="connsiteX16" fmla="*/ 5084748 w 9024359"/>
              <a:gd name="connsiteY16" fmla="*/ 76993 h 1051214"/>
              <a:gd name="connsiteX17" fmla="*/ 5136023 w 9024359"/>
              <a:gd name="connsiteY17" fmla="*/ 68447 h 1051214"/>
              <a:gd name="connsiteX18" fmla="*/ 5238572 w 9024359"/>
              <a:gd name="connsiteY18" fmla="*/ 34264 h 1051214"/>
              <a:gd name="connsiteX19" fmla="*/ 5264210 w 9024359"/>
              <a:gd name="connsiteY19" fmla="*/ 8627 h 1051214"/>
              <a:gd name="connsiteX20" fmla="*/ 5546221 w 9024359"/>
              <a:gd name="connsiteY20" fmla="*/ 8627 h 1051214"/>
              <a:gd name="connsiteX21" fmla="*/ 5665862 w 9024359"/>
              <a:gd name="connsiteY21" fmla="*/ 34264 h 1051214"/>
              <a:gd name="connsiteX22" fmla="*/ 5700045 w 9024359"/>
              <a:gd name="connsiteY22" fmla="*/ 51356 h 1051214"/>
              <a:gd name="connsiteX23" fmla="*/ 5836778 w 9024359"/>
              <a:gd name="connsiteY23" fmla="*/ 51356 h 1051214"/>
              <a:gd name="connsiteX24" fmla="*/ 6477712 w 9024359"/>
              <a:gd name="connsiteY24" fmla="*/ 25718 h 1051214"/>
              <a:gd name="connsiteX25" fmla="*/ 6588808 w 9024359"/>
              <a:gd name="connsiteY25" fmla="*/ 17173 h 1051214"/>
              <a:gd name="connsiteX26" fmla="*/ 6716995 w 9024359"/>
              <a:gd name="connsiteY26" fmla="*/ 8627 h 1051214"/>
              <a:gd name="connsiteX27" fmla="*/ 7417750 w 9024359"/>
              <a:gd name="connsiteY27" fmla="*/ 17173 h 1051214"/>
              <a:gd name="connsiteX28" fmla="*/ 7605757 w 9024359"/>
              <a:gd name="connsiteY28" fmla="*/ 25718 h 1051214"/>
              <a:gd name="connsiteX29" fmla="*/ 8921810 w 9024359"/>
              <a:gd name="connsiteY29" fmla="*/ 34264 h 1051214"/>
              <a:gd name="connsiteX30" fmla="*/ 8998722 w 9024359"/>
              <a:gd name="connsiteY30" fmla="*/ 94085 h 1051214"/>
              <a:gd name="connsiteX31" fmla="*/ 9024359 w 9024359"/>
              <a:gd name="connsiteY31" fmla="*/ 478645 h 1051214"/>
              <a:gd name="connsiteX32" fmla="*/ 9015813 w 9024359"/>
              <a:gd name="connsiteY32" fmla="*/ 598287 h 1051214"/>
              <a:gd name="connsiteX33" fmla="*/ 8990176 w 9024359"/>
              <a:gd name="connsiteY33" fmla="*/ 623924 h 1051214"/>
              <a:gd name="connsiteX34" fmla="*/ 8947447 w 9024359"/>
              <a:gd name="connsiteY34" fmla="*/ 675199 h 1051214"/>
              <a:gd name="connsiteX35" fmla="*/ 8887626 w 9024359"/>
              <a:gd name="connsiteY35" fmla="*/ 692290 h 1051214"/>
              <a:gd name="connsiteX36" fmla="*/ 8819260 w 9024359"/>
              <a:gd name="connsiteY36" fmla="*/ 726473 h 1051214"/>
              <a:gd name="connsiteX37" fmla="*/ 8750894 w 9024359"/>
              <a:gd name="connsiteY37" fmla="*/ 743565 h 1051214"/>
              <a:gd name="connsiteX38" fmla="*/ 8725256 w 9024359"/>
              <a:gd name="connsiteY38" fmla="*/ 752111 h 1051214"/>
              <a:gd name="connsiteX39" fmla="*/ 8699619 w 9024359"/>
              <a:gd name="connsiteY39" fmla="*/ 769202 h 1051214"/>
              <a:gd name="connsiteX40" fmla="*/ 8528703 w 9024359"/>
              <a:gd name="connsiteY40" fmla="*/ 760657 h 1051214"/>
              <a:gd name="connsiteX41" fmla="*/ 8238146 w 9024359"/>
              <a:gd name="connsiteY41" fmla="*/ 743565 h 1051214"/>
              <a:gd name="connsiteX42" fmla="*/ 8195417 w 9024359"/>
              <a:gd name="connsiteY42" fmla="*/ 717928 h 1051214"/>
              <a:gd name="connsiteX43" fmla="*/ 7887768 w 9024359"/>
              <a:gd name="connsiteY43" fmla="*/ 700836 h 1051214"/>
              <a:gd name="connsiteX44" fmla="*/ 7862131 w 9024359"/>
              <a:gd name="connsiteY44" fmla="*/ 709382 h 1051214"/>
              <a:gd name="connsiteX45" fmla="*/ 7827948 w 9024359"/>
              <a:gd name="connsiteY45" fmla="*/ 726473 h 1051214"/>
              <a:gd name="connsiteX46" fmla="*/ 7742490 w 9024359"/>
              <a:gd name="connsiteY46" fmla="*/ 743565 h 1051214"/>
              <a:gd name="connsiteX47" fmla="*/ 7708307 w 9024359"/>
              <a:gd name="connsiteY47" fmla="*/ 760657 h 1051214"/>
              <a:gd name="connsiteX48" fmla="*/ 7648486 w 9024359"/>
              <a:gd name="connsiteY48" fmla="*/ 769202 h 1051214"/>
              <a:gd name="connsiteX49" fmla="*/ 7494662 w 9024359"/>
              <a:gd name="connsiteY49" fmla="*/ 786294 h 1051214"/>
              <a:gd name="connsiteX50" fmla="*/ 7409204 w 9024359"/>
              <a:gd name="connsiteY50" fmla="*/ 803386 h 1051214"/>
              <a:gd name="connsiteX51" fmla="*/ 7289563 w 9024359"/>
              <a:gd name="connsiteY51" fmla="*/ 811931 h 1051214"/>
              <a:gd name="connsiteX52" fmla="*/ 6776815 w 9024359"/>
              <a:gd name="connsiteY52" fmla="*/ 820477 h 1051214"/>
              <a:gd name="connsiteX53" fmla="*/ 6742632 w 9024359"/>
              <a:gd name="connsiteY53" fmla="*/ 846115 h 1051214"/>
              <a:gd name="connsiteX54" fmla="*/ 6708449 w 9024359"/>
              <a:gd name="connsiteY54" fmla="*/ 854660 h 1051214"/>
              <a:gd name="connsiteX55" fmla="*/ 6682811 w 9024359"/>
              <a:gd name="connsiteY55" fmla="*/ 863206 h 1051214"/>
              <a:gd name="connsiteX56" fmla="*/ 6622991 w 9024359"/>
              <a:gd name="connsiteY56" fmla="*/ 888844 h 1051214"/>
              <a:gd name="connsiteX57" fmla="*/ 6571716 w 9024359"/>
              <a:gd name="connsiteY57" fmla="*/ 905935 h 1051214"/>
              <a:gd name="connsiteX58" fmla="*/ 6486258 w 9024359"/>
              <a:gd name="connsiteY58" fmla="*/ 923027 h 1051214"/>
              <a:gd name="connsiteX59" fmla="*/ 6340980 w 9024359"/>
              <a:gd name="connsiteY59" fmla="*/ 931573 h 1051214"/>
              <a:gd name="connsiteX60" fmla="*/ 6204247 w 9024359"/>
              <a:gd name="connsiteY60" fmla="*/ 957210 h 1051214"/>
              <a:gd name="connsiteX61" fmla="*/ 6118789 w 9024359"/>
              <a:gd name="connsiteY61" fmla="*/ 974301 h 1051214"/>
              <a:gd name="connsiteX62" fmla="*/ 4529271 w 9024359"/>
              <a:gd name="connsiteY62" fmla="*/ 991393 h 1051214"/>
              <a:gd name="connsiteX63" fmla="*/ 4418176 w 9024359"/>
              <a:gd name="connsiteY63" fmla="*/ 1017030 h 1051214"/>
              <a:gd name="connsiteX64" fmla="*/ 4341264 w 9024359"/>
              <a:gd name="connsiteY64" fmla="*/ 1034122 h 1051214"/>
              <a:gd name="connsiteX65" fmla="*/ 4170348 w 9024359"/>
              <a:gd name="connsiteY65" fmla="*/ 1051214 h 1051214"/>
              <a:gd name="connsiteX66" fmla="*/ 3760150 w 9024359"/>
              <a:gd name="connsiteY66" fmla="*/ 1042668 h 1051214"/>
              <a:gd name="connsiteX67" fmla="*/ 3640509 w 9024359"/>
              <a:gd name="connsiteY67" fmla="*/ 1034122 h 1051214"/>
              <a:gd name="connsiteX68" fmla="*/ 3563596 w 9024359"/>
              <a:gd name="connsiteY68" fmla="*/ 1025576 h 1051214"/>
              <a:gd name="connsiteX69" fmla="*/ 3085032 w 9024359"/>
              <a:gd name="connsiteY69" fmla="*/ 1017030 h 1051214"/>
              <a:gd name="connsiteX70" fmla="*/ 2948299 w 9024359"/>
              <a:gd name="connsiteY70" fmla="*/ 982847 h 1051214"/>
              <a:gd name="connsiteX71" fmla="*/ 2794475 w 9024359"/>
              <a:gd name="connsiteY71" fmla="*/ 965756 h 1051214"/>
              <a:gd name="connsiteX72" fmla="*/ 2691925 w 9024359"/>
              <a:gd name="connsiteY72" fmla="*/ 948664 h 1051214"/>
              <a:gd name="connsiteX73" fmla="*/ 2657742 w 9024359"/>
              <a:gd name="connsiteY73" fmla="*/ 940118 h 1051214"/>
              <a:gd name="connsiteX74" fmla="*/ 2555193 w 9024359"/>
              <a:gd name="connsiteY74" fmla="*/ 931573 h 1051214"/>
              <a:gd name="connsiteX75" fmla="*/ 1529697 w 9024359"/>
              <a:gd name="connsiteY75" fmla="*/ 940118 h 1051214"/>
              <a:gd name="connsiteX76" fmla="*/ 1504060 w 9024359"/>
              <a:gd name="connsiteY76" fmla="*/ 948664 h 1051214"/>
              <a:gd name="connsiteX77" fmla="*/ 1213503 w 9024359"/>
              <a:gd name="connsiteY77" fmla="*/ 940118 h 1051214"/>
              <a:gd name="connsiteX78" fmla="*/ 1128045 w 9024359"/>
              <a:gd name="connsiteY78" fmla="*/ 923027 h 1051214"/>
              <a:gd name="connsiteX79" fmla="*/ 1093862 w 9024359"/>
              <a:gd name="connsiteY79" fmla="*/ 897389 h 1051214"/>
              <a:gd name="connsiteX80" fmla="*/ 1042587 w 9024359"/>
              <a:gd name="connsiteY80" fmla="*/ 888844 h 1051214"/>
              <a:gd name="connsiteX81" fmla="*/ 999858 w 9024359"/>
              <a:gd name="connsiteY81" fmla="*/ 880298 h 1051214"/>
              <a:gd name="connsiteX82" fmla="*/ 957129 w 9024359"/>
              <a:gd name="connsiteY82" fmla="*/ 863206 h 1051214"/>
              <a:gd name="connsiteX83" fmla="*/ 880217 w 9024359"/>
              <a:gd name="connsiteY83" fmla="*/ 829023 h 1051214"/>
              <a:gd name="connsiteX84" fmla="*/ 828942 w 9024359"/>
              <a:gd name="connsiteY84" fmla="*/ 820477 h 1051214"/>
              <a:gd name="connsiteX85" fmla="*/ 803305 w 9024359"/>
              <a:gd name="connsiteY85" fmla="*/ 811931 h 1051214"/>
              <a:gd name="connsiteX86" fmla="*/ 188008 w 9024359"/>
              <a:gd name="connsiteY86" fmla="*/ 794840 h 1051214"/>
              <a:gd name="connsiteX87" fmla="*/ 162370 w 9024359"/>
              <a:gd name="connsiteY87" fmla="*/ 777748 h 1051214"/>
              <a:gd name="connsiteX88" fmla="*/ 111096 w 9024359"/>
              <a:gd name="connsiteY88" fmla="*/ 735019 h 1051214"/>
              <a:gd name="connsiteX89" fmla="*/ 59821 w 9024359"/>
              <a:gd name="connsiteY89" fmla="*/ 726473 h 1051214"/>
              <a:gd name="connsiteX90" fmla="*/ 34183 w 9024359"/>
              <a:gd name="connsiteY90" fmla="*/ 700836 h 1051214"/>
              <a:gd name="connsiteX91" fmla="*/ 17092 w 9024359"/>
              <a:gd name="connsiteY91" fmla="*/ 666653 h 1051214"/>
              <a:gd name="connsiteX92" fmla="*/ 0 w 9024359"/>
              <a:gd name="connsiteY92" fmla="*/ 641016 h 1051214"/>
              <a:gd name="connsiteX93" fmla="*/ 8546 w 9024359"/>
              <a:gd name="connsiteY93" fmla="*/ 470100 h 1051214"/>
              <a:gd name="connsiteX94" fmla="*/ 42729 w 9024359"/>
              <a:gd name="connsiteY94" fmla="*/ 418825 h 1051214"/>
              <a:gd name="connsiteX95" fmla="*/ 76912 w 9024359"/>
              <a:gd name="connsiteY95" fmla="*/ 384642 h 1051214"/>
              <a:gd name="connsiteX96" fmla="*/ 102550 w 9024359"/>
              <a:gd name="connsiteY96" fmla="*/ 359004 h 1051214"/>
              <a:gd name="connsiteX97" fmla="*/ 136733 w 9024359"/>
              <a:gd name="connsiteY97" fmla="*/ 333367 h 1051214"/>
              <a:gd name="connsiteX98" fmla="*/ 145279 w 9024359"/>
              <a:gd name="connsiteY98" fmla="*/ 290638 h 1051214"/>
              <a:gd name="connsiteX99" fmla="*/ 162370 w 9024359"/>
              <a:gd name="connsiteY99" fmla="*/ 153905 h 1051214"/>
              <a:gd name="connsiteX100" fmla="*/ 179462 w 9024359"/>
              <a:gd name="connsiteY100" fmla="*/ 102630 h 1051214"/>
              <a:gd name="connsiteX101" fmla="*/ 205099 w 9024359"/>
              <a:gd name="connsiteY101" fmla="*/ 59901 h 105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024359" h="1051214">
                <a:moveTo>
                  <a:pt x="205099" y="59901"/>
                </a:moveTo>
                <a:lnTo>
                  <a:pt x="2367185" y="51356"/>
                </a:lnTo>
                <a:cubicBezTo>
                  <a:pt x="2404325" y="51077"/>
                  <a:pt x="2441140" y="42810"/>
                  <a:pt x="2478281" y="42810"/>
                </a:cubicBezTo>
                <a:cubicBezTo>
                  <a:pt x="2600804" y="42810"/>
                  <a:pt x="2723260" y="48507"/>
                  <a:pt x="2845750" y="51356"/>
                </a:cubicBezTo>
                <a:cubicBezTo>
                  <a:pt x="2851208" y="53539"/>
                  <a:pt x="2900724" y="74314"/>
                  <a:pt x="2914116" y="76993"/>
                </a:cubicBezTo>
                <a:cubicBezTo>
                  <a:pt x="2933868" y="80943"/>
                  <a:pt x="2953997" y="82690"/>
                  <a:pt x="2973937" y="85539"/>
                </a:cubicBezTo>
                <a:cubicBezTo>
                  <a:pt x="2982483" y="88388"/>
                  <a:pt x="2990835" y="91900"/>
                  <a:pt x="2999574" y="94085"/>
                </a:cubicBezTo>
                <a:cubicBezTo>
                  <a:pt x="3048380" y="106286"/>
                  <a:pt x="3032611" y="98013"/>
                  <a:pt x="3076486" y="111176"/>
                </a:cubicBezTo>
                <a:cubicBezTo>
                  <a:pt x="3093742" y="116353"/>
                  <a:pt x="3109855" y="126278"/>
                  <a:pt x="3127761" y="128268"/>
                </a:cubicBezTo>
                <a:cubicBezTo>
                  <a:pt x="3227499" y="139350"/>
                  <a:pt x="3179077" y="133615"/>
                  <a:pt x="3273039" y="145359"/>
                </a:cubicBezTo>
                <a:cubicBezTo>
                  <a:pt x="3281585" y="148208"/>
                  <a:pt x="3289768" y="152569"/>
                  <a:pt x="3298677" y="153905"/>
                </a:cubicBezTo>
                <a:cubicBezTo>
                  <a:pt x="3570025" y="194608"/>
                  <a:pt x="3658726" y="167839"/>
                  <a:pt x="4025069" y="162451"/>
                </a:cubicBezTo>
                <a:cubicBezTo>
                  <a:pt x="4274242" y="139798"/>
                  <a:pt x="3963156" y="170894"/>
                  <a:pt x="4213077" y="136814"/>
                </a:cubicBezTo>
                <a:cubicBezTo>
                  <a:pt x="4244252" y="132563"/>
                  <a:pt x="4275833" y="131944"/>
                  <a:pt x="4307081" y="128268"/>
                </a:cubicBezTo>
                <a:cubicBezTo>
                  <a:pt x="4324289" y="126243"/>
                  <a:pt x="4341134" y="121636"/>
                  <a:pt x="4358355" y="119722"/>
                </a:cubicBezTo>
                <a:cubicBezTo>
                  <a:pt x="4456422" y="108825"/>
                  <a:pt x="4729440" y="95832"/>
                  <a:pt x="4760008" y="94085"/>
                </a:cubicBezTo>
                <a:cubicBezTo>
                  <a:pt x="4911599" y="68819"/>
                  <a:pt x="4739443" y="95167"/>
                  <a:pt x="5084748" y="76993"/>
                </a:cubicBezTo>
                <a:cubicBezTo>
                  <a:pt x="5102051" y="76082"/>
                  <a:pt x="5119139" y="72343"/>
                  <a:pt x="5136023" y="68447"/>
                </a:cubicBezTo>
                <a:cubicBezTo>
                  <a:pt x="5186386" y="56825"/>
                  <a:pt x="5194495" y="51895"/>
                  <a:pt x="5238572" y="34264"/>
                </a:cubicBezTo>
                <a:cubicBezTo>
                  <a:pt x="5247118" y="25718"/>
                  <a:pt x="5252659" y="12181"/>
                  <a:pt x="5264210" y="8627"/>
                </a:cubicBezTo>
                <a:cubicBezTo>
                  <a:pt x="5325788" y="-10320"/>
                  <a:pt x="5525251" y="7715"/>
                  <a:pt x="5546221" y="8627"/>
                </a:cubicBezTo>
                <a:cubicBezTo>
                  <a:pt x="5631397" y="29920"/>
                  <a:pt x="5591417" y="21856"/>
                  <a:pt x="5665862" y="34264"/>
                </a:cubicBezTo>
                <a:cubicBezTo>
                  <a:pt x="5677256" y="39961"/>
                  <a:pt x="5688117" y="46883"/>
                  <a:pt x="5700045" y="51356"/>
                </a:cubicBezTo>
                <a:cubicBezTo>
                  <a:pt x="5749104" y="69753"/>
                  <a:pt x="5776266" y="56398"/>
                  <a:pt x="5836778" y="51356"/>
                </a:cubicBezTo>
                <a:cubicBezTo>
                  <a:pt x="6076323" y="-28494"/>
                  <a:pt x="5850574" y="41014"/>
                  <a:pt x="6477712" y="25718"/>
                </a:cubicBezTo>
                <a:cubicBezTo>
                  <a:pt x="6514842" y="24812"/>
                  <a:pt x="6551761" y="19819"/>
                  <a:pt x="6588808" y="17173"/>
                </a:cubicBezTo>
                <a:lnTo>
                  <a:pt x="6716995" y="8627"/>
                </a:lnTo>
                <a:lnTo>
                  <a:pt x="7417750" y="17173"/>
                </a:lnTo>
                <a:cubicBezTo>
                  <a:pt x="7480472" y="18379"/>
                  <a:pt x="7543027" y="25005"/>
                  <a:pt x="7605757" y="25718"/>
                </a:cubicBezTo>
                <a:lnTo>
                  <a:pt x="8921810" y="34264"/>
                </a:lnTo>
                <a:cubicBezTo>
                  <a:pt x="8983140" y="75151"/>
                  <a:pt x="8958559" y="53922"/>
                  <a:pt x="8998722" y="94085"/>
                </a:cubicBezTo>
                <a:cubicBezTo>
                  <a:pt x="9016241" y="462006"/>
                  <a:pt x="8977935" y="339378"/>
                  <a:pt x="9024359" y="478645"/>
                </a:cubicBezTo>
                <a:cubicBezTo>
                  <a:pt x="9021510" y="518526"/>
                  <a:pt x="9024970" y="559368"/>
                  <a:pt x="9015813" y="598287"/>
                </a:cubicBezTo>
                <a:cubicBezTo>
                  <a:pt x="9013045" y="610051"/>
                  <a:pt x="8997913" y="614640"/>
                  <a:pt x="8990176" y="623924"/>
                </a:cubicBezTo>
                <a:cubicBezTo>
                  <a:pt x="8976155" y="640748"/>
                  <a:pt x="8968844" y="664501"/>
                  <a:pt x="8947447" y="675199"/>
                </a:cubicBezTo>
                <a:cubicBezTo>
                  <a:pt x="8928898" y="684473"/>
                  <a:pt x="8907566" y="686593"/>
                  <a:pt x="8887626" y="692290"/>
                </a:cubicBezTo>
                <a:cubicBezTo>
                  <a:pt x="8858222" y="711894"/>
                  <a:pt x="8858089" y="714526"/>
                  <a:pt x="8819260" y="726473"/>
                </a:cubicBezTo>
                <a:cubicBezTo>
                  <a:pt x="8796809" y="733381"/>
                  <a:pt x="8773179" y="736137"/>
                  <a:pt x="8750894" y="743565"/>
                </a:cubicBezTo>
                <a:cubicBezTo>
                  <a:pt x="8742348" y="746414"/>
                  <a:pt x="8733313" y="748082"/>
                  <a:pt x="8725256" y="752111"/>
                </a:cubicBezTo>
                <a:cubicBezTo>
                  <a:pt x="8716070" y="756704"/>
                  <a:pt x="8708165" y="763505"/>
                  <a:pt x="8699619" y="769202"/>
                </a:cubicBezTo>
                <a:lnTo>
                  <a:pt x="8528703" y="760657"/>
                </a:lnTo>
                <a:cubicBezTo>
                  <a:pt x="8252082" y="749593"/>
                  <a:pt x="8356450" y="773142"/>
                  <a:pt x="8238146" y="743565"/>
                </a:cubicBezTo>
                <a:cubicBezTo>
                  <a:pt x="8223903" y="735019"/>
                  <a:pt x="8210839" y="724097"/>
                  <a:pt x="8195417" y="717928"/>
                </a:cubicBezTo>
                <a:cubicBezTo>
                  <a:pt x="8074646" y="669619"/>
                  <a:pt x="8050757" y="694567"/>
                  <a:pt x="7887768" y="700836"/>
                </a:cubicBezTo>
                <a:cubicBezTo>
                  <a:pt x="7879222" y="703685"/>
                  <a:pt x="7870411" y="705834"/>
                  <a:pt x="7862131" y="709382"/>
                </a:cubicBezTo>
                <a:cubicBezTo>
                  <a:pt x="7850422" y="714400"/>
                  <a:pt x="7840150" y="722812"/>
                  <a:pt x="7827948" y="726473"/>
                </a:cubicBezTo>
                <a:cubicBezTo>
                  <a:pt x="7778727" y="741239"/>
                  <a:pt x="7784238" y="727909"/>
                  <a:pt x="7742490" y="743565"/>
                </a:cubicBezTo>
                <a:cubicBezTo>
                  <a:pt x="7730562" y="748038"/>
                  <a:pt x="7720597" y="757305"/>
                  <a:pt x="7708307" y="760657"/>
                </a:cubicBezTo>
                <a:cubicBezTo>
                  <a:pt x="7688874" y="765957"/>
                  <a:pt x="7668485" y="766802"/>
                  <a:pt x="7648486" y="769202"/>
                </a:cubicBezTo>
                <a:cubicBezTo>
                  <a:pt x="7597263" y="775349"/>
                  <a:pt x="7545250" y="776176"/>
                  <a:pt x="7494662" y="786294"/>
                </a:cubicBezTo>
                <a:cubicBezTo>
                  <a:pt x="7466176" y="791991"/>
                  <a:pt x="7438030" y="799783"/>
                  <a:pt x="7409204" y="803386"/>
                </a:cubicBezTo>
                <a:cubicBezTo>
                  <a:pt x="7369531" y="808345"/>
                  <a:pt x="7329530" y="810851"/>
                  <a:pt x="7289563" y="811931"/>
                </a:cubicBezTo>
                <a:cubicBezTo>
                  <a:pt x="7118686" y="816549"/>
                  <a:pt x="6947731" y="817628"/>
                  <a:pt x="6776815" y="820477"/>
                </a:cubicBezTo>
                <a:cubicBezTo>
                  <a:pt x="6765421" y="829023"/>
                  <a:pt x="6755371" y="839745"/>
                  <a:pt x="6742632" y="846115"/>
                </a:cubicBezTo>
                <a:cubicBezTo>
                  <a:pt x="6732127" y="851368"/>
                  <a:pt x="6719742" y="851434"/>
                  <a:pt x="6708449" y="854660"/>
                </a:cubicBezTo>
                <a:cubicBezTo>
                  <a:pt x="6699787" y="857135"/>
                  <a:pt x="6691357" y="860357"/>
                  <a:pt x="6682811" y="863206"/>
                </a:cubicBezTo>
                <a:cubicBezTo>
                  <a:pt x="6642139" y="890322"/>
                  <a:pt x="6673156" y="873795"/>
                  <a:pt x="6622991" y="888844"/>
                </a:cubicBezTo>
                <a:cubicBezTo>
                  <a:pt x="6605735" y="894021"/>
                  <a:pt x="6588972" y="900758"/>
                  <a:pt x="6571716" y="905935"/>
                </a:cubicBezTo>
                <a:cubicBezTo>
                  <a:pt x="6548631" y="912860"/>
                  <a:pt x="6507946" y="921141"/>
                  <a:pt x="6486258" y="923027"/>
                </a:cubicBezTo>
                <a:cubicBezTo>
                  <a:pt x="6437931" y="927229"/>
                  <a:pt x="6389406" y="928724"/>
                  <a:pt x="6340980" y="931573"/>
                </a:cubicBezTo>
                <a:cubicBezTo>
                  <a:pt x="6279375" y="941840"/>
                  <a:pt x="6275974" y="941840"/>
                  <a:pt x="6204247" y="957210"/>
                </a:cubicBezTo>
                <a:cubicBezTo>
                  <a:pt x="6176477" y="963161"/>
                  <a:pt x="6147388" y="973854"/>
                  <a:pt x="6118789" y="974301"/>
                </a:cubicBezTo>
                <a:lnTo>
                  <a:pt x="4529271" y="991393"/>
                </a:lnTo>
                <a:cubicBezTo>
                  <a:pt x="4404238" y="1022652"/>
                  <a:pt x="4510266" y="997297"/>
                  <a:pt x="4418176" y="1017030"/>
                </a:cubicBezTo>
                <a:cubicBezTo>
                  <a:pt x="4392496" y="1022533"/>
                  <a:pt x="4367169" y="1029804"/>
                  <a:pt x="4341264" y="1034122"/>
                </a:cubicBezTo>
                <a:cubicBezTo>
                  <a:pt x="4312415" y="1038930"/>
                  <a:pt x="4193273" y="1049130"/>
                  <a:pt x="4170348" y="1051214"/>
                </a:cubicBezTo>
                <a:lnTo>
                  <a:pt x="3760150" y="1042668"/>
                </a:lnTo>
                <a:cubicBezTo>
                  <a:pt x="3720189" y="1041379"/>
                  <a:pt x="3680341" y="1037586"/>
                  <a:pt x="3640509" y="1034122"/>
                </a:cubicBezTo>
                <a:cubicBezTo>
                  <a:pt x="3614811" y="1031887"/>
                  <a:pt x="3589379" y="1026369"/>
                  <a:pt x="3563596" y="1025576"/>
                </a:cubicBezTo>
                <a:cubicBezTo>
                  <a:pt x="3404125" y="1020669"/>
                  <a:pt x="3244553" y="1019879"/>
                  <a:pt x="3085032" y="1017030"/>
                </a:cubicBezTo>
                <a:cubicBezTo>
                  <a:pt x="3025387" y="997149"/>
                  <a:pt x="3020481" y="993159"/>
                  <a:pt x="2948299" y="982847"/>
                </a:cubicBezTo>
                <a:cubicBezTo>
                  <a:pt x="2897227" y="975551"/>
                  <a:pt x="2845363" y="974238"/>
                  <a:pt x="2794475" y="965756"/>
                </a:cubicBezTo>
                <a:cubicBezTo>
                  <a:pt x="2760292" y="960059"/>
                  <a:pt x="2725986" y="955051"/>
                  <a:pt x="2691925" y="948664"/>
                </a:cubicBezTo>
                <a:cubicBezTo>
                  <a:pt x="2680381" y="946499"/>
                  <a:pt x="2669396" y="941575"/>
                  <a:pt x="2657742" y="940118"/>
                </a:cubicBezTo>
                <a:cubicBezTo>
                  <a:pt x="2623705" y="935864"/>
                  <a:pt x="2589376" y="934421"/>
                  <a:pt x="2555193" y="931573"/>
                </a:cubicBezTo>
                <a:lnTo>
                  <a:pt x="1529697" y="940118"/>
                </a:lnTo>
                <a:cubicBezTo>
                  <a:pt x="1520690" y="940264"/>
                  <a:pt x="1513068" y="948664"/>
                  <a:pt x="1504060" y="948664"/>
                </a:cubicBezTo>
                <a:cubicBezTo>
                  <a:pt x="1407166" y="948664"/>
                  <a:pt x="1310355" y="942967"/>
                  <a:pt x="1213503" y="940118"/>
                </a:cubicBezTo>
                <a:cubicBezTo>
                  <a:pt x="1207061" y="939045"/>
                  <a:pt x="1140796" y="929403"/>
                  <a:pt x="1128045" y="923027"/>
                </a:cubicBezTo>
                <a:cubicBezTo>
                  <a:pt x="1115306" y="916657"/>
                  <a:pt x="1107086" y="902679"/>
                  <a:pt x="1093862" y="897389"/>
                </a:cubicBezTo>
                <a:cubicBezTo>
                  <a:pt x="1077774" y="890954"/>
                  <a:pt x="1059635" y="891944"/>
                  <a:pt x="1042587" y="888844"/>
                </a:cubicBezTo>
                <a:cubicBezTo>
                  <a:pt x="1028296" y="886246"/>
                  <a:pt x="1013770" y="884472"/>
                  <a:pt x="999858" y="880298"/>
                </a:cubicBezTo>
                <a:cubicBezTo>
                  <a:pt x="985165" y="875890"/>
                  <a:pt x="971147" y="869436"/>
                  <a:pt x="957129" y="863206"/>
                </a:cubicBezTo>
                <a:cubicBezTo>
                  <a:pt x="927312" y="849954"/>
                  <a:pt x="912994" y="837962"/>
                  <a:pt x="880217" y="829023"/>
                </a:cubicBezTo>
                <a:cubicBezTo>
                  <a:pt x="863500" y="824464"/>
                  <a:pt x="846034" y="823326"/>
                  <a:pt x="828942" y="820477"/>
                </a:cubicBezTo>
                <a:cubicBezTo>
                  <a:pt x="820396" y="817628"/>
                  <a:pt x="811966" y="814406"/>
                  <a:pt x="803305" y="811931"/>
                </a:cubicBezTo>
                <a:cubicBezTo>
                  <a:pt x="610465" y="756835"/>
                  <a:pt x="297823" y="796455"/>
                  <a:pt x="188008" y="794840"/>
                </a:cubicBezTo>
                <a:cubicBezTo>
                  <a:pt x="179462" y="789143"/>
                  <a:pt x="170260" y="784323"/>
                  <a:pt x="162370" y="777748"/>
                </a:cubicBezTo>
                <a:cubicBezTo>
                  <a:pt x="146505" y="764527"/>
                  <a:pt x="132312" y="742091"/>
                  <a:pt x="111096" y="735019"/>
                </a:cubicBezTo>
                <a:cubicBezTo>
                  <a:pt x="94658" y="729539"/>
                  <a:pt x="76913" y="729322"/>
                  <a:pt x="59821" y="726473"/>
                </a:cubicBezTo>
                <a:cubicBezTo>
                  <a:pt x="51275" y="717927"/>
                  <a:pt x="41208" y="710670"/>
                  <a:pt x="34183" y="700836"/>
                </a:cubicBezTo>
                <a:cubicBezTo>
                  <a:pt x="26778" y="690470"/>
                  <a:pt x="23412" y="677714"/>
                  <a:pt x="17092" y="666653"/>
                </a:cubicBezTo>
                <a:cubicBezTo>
                  <a:pt x="11996" y="657736"/>
                  <a:pt x="5697" y="649562"/>
                  <a:pt x="0" y="641016"/>
                </a:cubicBezTo>
                <a:cubicBezTo>
                  <a:pt x="2849" y="584044"/>
                  <a:pt x="-2226" y="526117"/>
                  <a:pt x="8546" y="470100"/>
                </a:cubicBezTo>
                <a:cubicBezTo>
                  <a:pt x="12425" y="449928"/>
                  <a:pt x="36233" y="438312"/>
                  <a:pt x="42729" y="418825"/>
                </a:cubicBezTo>
                <a:cubicBezTo>
                  <a:pt x="54124" y="384641"/>
                  <a:pt x="42729" y="396035"/>
                  <a:pt x="76912" y="384642"/>
                </a:cubicBezTo>
                <a:cubicBezTo>
                  <a:pt x="85458" y="376096"/>
                  <a:pt x="93374" y="366869"/>
                  <a:pt x="102550" y="359004"/>
                </a:cubicBezTo>
                <a:cubicBezTo>
                  <a:pt x="113364" y="349735"/>
                  <a:pt x="129184" y="345445"/>
                  <a:pt x="136733" y="333367"/>
                </a:cubicBezTo>
                <a:cubicBezTo>
                  <a:pt x="144431" y="321050"/>
                  <a:pt x="143225" y="305017"/>
                  <a:pt x="145279" y="290638"/>
                </a:cubicBezTo>
                <a:cubicBezTo>
                  <a:pt x="151775" y="245167"/>
                  <a:pt x="154153" y="199096"/>
                  <a:pt x="162370" y="153905"/>
                </a:cubicBezTo>
                <a:cubicBezTo>
                  <a:pt x="165593" y="136179"/>
                  <a:pt x="176500" y="120401"/>
                  <a:pt x="179462" y="102630"/>
                </a:cubicBezTo>
                <a:lnTo>
                  <a:pt x="205099" y="59901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5" name="Group 24"/>
          <p:cNvGrpSpPr/>
          <p:nvPr/>
        </p:nvGrpSpPr>
        <p:grpSpPr>
          <a:xfrm>
            <a:off x="-37745" y="2209800"/>
            <a:ext cx="3261646" cy="1676400"/>
            <a:chOff x="99701" y="2209800"/>
            <a:chExt cx="3124200" cy="16764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3156245" y="2209800"/>
              <a:ext cx="0" cy="1676400"/>
            </a:xfrm>
            <a:prstGeom prst="line">
              <a:avLst/>
            </a:prstGeom>
            <a:ln w="165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99701" y="3863411"/>
              <a:ext cx="3124200" cy="0"/>
            </a:xfrm>
            <a:prstGeom prst="line">
              <a:avLst/>
            </a:prstGeom>
            <a:ln w="165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 flipH="1">
            <a:off x="5939326" y="1981200"/>
            <a:ext cx="3258083" cy="1676400"/>
            <a:chOff x="99701" y="2209800"/>
            <a:chExt cx="3124200" cy="167640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3156245" y="2209800"/>
              <a:ext cx="0" cy="1676400"/>
            </a:xfrm>
            <a:prstGeom prst="line">
              <a:avLst/>
            </a:prstGeom>
            <a:ln w="165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99701" y="3863411"/>
              <a:ext cx="3124200" cy="0"/>
            </a:xfrm>
            <a:prstGeom prst="line">
              <a:avLst/>
            </a:prstGeom>
            <a:ln w="165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 flipH="1">
            <a:off x="5943599" y="3505200"/>
            <a:ext cx="3253809" cy="1676400"/>
            <a:chOff x="99701" y="2209800"/>
            <a:chExt cx="3124200" cy="1676400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156245" y="2209800"/>
              <a:ext cx="0" cy="1676400"/>
            </a:xfrm>
            <a:prstGeom prst="line">
              <a:avLst/>
            </a:prstGeom>
            <a:ln w="165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99701" y="3863411"/>
              <a:ext cx="3124200" cy="0"/>
            </a:xfrm>
            <a:prstGeom prst="line">
              <a:avLst/>
            </a:prstGeom>
            <a:ln w="165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 flipH="1">
            <a:off x="5943597" y="4953000"/>
            <a:ext cx="3253811" cy="1524000"/>
            <a:chOff x="99701" y="2209800"/>
            <a:chExt cx="3124200" cy="16764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3156245" y="2209800"/>
              <a:ext cx="0" cy="1676400"/>
            </a:xfrm>
            <a:prstGeom prst="line">
              <a:avLst/>
            </a:prstGeom>
            <a:ln w="165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99701" y="3863411"/>
              <a:ext cx="3124200" cy="0"/>
            </a:xfrm>
            <a:prstGeom prst="line">
              <a:avLst/>
            </a:prstGeom>
            <a:ln w="165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1" t="10213" r="7382" b="7802"/>
          <a:stretch/>
        </p:blipFill>
        <p:spPr>
          <a:xfrm>
            <a:off x="914400" y="4114800"/>
            <a:ext cx="2362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4" t="6196" r="11172" b="6299"/>
          <a:stretch/>
        </p:blipFill>
        <p:spPr>
          <a:xfrm>
            <a:off x="3610598" y="2601122"/>
            <a:ext cx="1922804" cy="2275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3" t="9607" r="8969" b="8669"/>
          <a:stretch/>
        </p:blipFill>
        <p:spPr>
          <a:xfrm>
            <a:off x="3568937" y="2916657"/>
            <a:ext cx="1777525" cy="217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576600" y="2971800"/>
            <a:ext cx="27000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w Cen MT" pitchFamily="34" charset="0"/>
              </a:rPr>
              <a:t>Preparing the </a:t>
            </a:r>
            <a:r>
              <a:rPr lang="en-GB" sz="2000" dirty="0">
                <a:latin typeface="Tw Cen MT" pitchFamily="34" charset="0"/>
              </a:rPr>
              <a:t>land and </a:t>
            </a:r>
            <a:r>
              <a:rPr lang="en-GB" sz="2000" dirty="0" smtClean="0">
                <a:latin typeface="Tw Cen MT" pitchFamily="34" charset="0"/>
              </a:rPr>
              <a:t>planting</a:t>
            </a:r>
            <a:r>
              <a:rPr lang="en-GB" dirty="0"/>
              <a:t> </a:t>
            </a:r>
            <a:r>
              <a:rPr lang="en-GB" sz="2000" dirty="0" smtClean="0">
                <a:latin typeface="Tw Cen MT" pitchFamily="34" charset="0"/>
              </a:rPr>
              <a:t>the crops.</a:t>
            </a:r>
            <a:endParaRPr lang="en-GB" sz="2000" dirty="0">
              <a:latin typeface="Tw Cen MT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95486" y="685800"/>
            <a:ext cx="3753029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The Egyptians spent time improving </a:t>
            </a:r>
            <a:r>
              <a:rPr lang="en-GB" sz="2800" dirty="0">
                <a:latin typeface="Tw Cen MT" pitchFamily="34" charset="0"/>
              </a:rPr>
              <a:t>the</a:t>
            </a:r>
          </a:p>
          <a:p>
            <a:pPr algn="ctr"/>
            <a:r>
              <a:rPr lang="en-GB" sz="2800" dirty="0">
                <a:latin typeface="Tw Cen MT" pitchFamily="34" charset="0"/>
              </a:rPr>
              <a:t>irrigation canals beside the river</a:t>
            </a:r>
            <a:r>
              <a:rPr lang="en-GB" sz="2800" dirty="0" smtClean="0">
                <a:latin typeface="Tw Cen MT" pitchFamily="34" charset="0"/>
              </a:rPr>
              <a:t>.</a:t>
            </a:r>
            <a:endParaRPr lang="en-GB" sz="2800" dirty="0">
              <a:latin typeface="Tw Cen MT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6" t="7540" r="10211" b="6350"/>
          <a:stretch/>
        </p:blipFill>
        <p:spPr>
          <a:xfrm>
            <a:off x="3849744" y="2916995"/>
            <a:ext cx="1794486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8" t="8835" r="8570" b="7930"/>
          <a:stretch/>
        </p:blipFill>
        <p:spPr>
          <a:xfrm>
            <a:off x="1076623" y="4419601"/>
            <a:ext cx="2076646" cy="1943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9" name="Oval 48"/>
          <p:cNvSpPr/>
          <p:nvPr/>
        </p:nvSpPr>
        <p:spPr>
          <a:xfrm>
            <a:off x="8153400" y="457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17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46987" y="270808"/>
            <a:ext cx="41148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The flood waters arrived by the middle of July.  The farmers could not work on their land so they worked for the pharaoh building pyramids and temples.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450" y="762000"/>
            <a:ext cx="338478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Tw Cen MT" pitchFamily="34" charset="0"/>
              </a:rPr>
              <a:t>SEASON 1</a:t>
            </a:r>
          </a:p>
          <a:p>
            <a:pPr algn="ctr"/>
            <a:r>
              <a:rPr lang="en-GB" sz="3200" b="1" dirty="0" smtClean="0">
                <a:latin typeface="Tw Cen MT" pitchFamily="34" charset="0"/>
              </a:rPr>
              <a:t>July – October</a:t>
            </a:r>
          </a:p>
          <a:p>
            <a:pPr algn="ctr"/>
            <a:r>
              <a:rPr lang="en-GB" sz="3200" b="1" dirty="0" smtClean="0">
                <a:latin typeface="Tw Cen MT" pitchFamily="34" charset="0"/>
              </a:rPr>
              <a:t>The Floods</a:t>
            </a:r>
            <a:endParaRPr lang="en-GB" sz="3200" b="1" dirty="0">
              <a:latin typeface="Tw Cen MT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6726" y="685800"/>
            <a:ext cx="338478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Tw Cen MT" pitchFamily="34" charset="0"/>
              </a:rPr>
              <a:t>SEASON 3</a:t>
            </a:r>
          </a:p>
          <a:p>
            <a:pPr algn="ctr"/>
            <a:r>
              <a:rPr lang="en-GB" sz="3200" b="1" dirty="0" smtClean="0">
                <a:latin typeface="Tw Cen MT" pitchFamily="34" charset="0"/>
              </a:rPr>
              <a:t>March – June</a:t>
            </a:r>
          </a:p>
          <a:p>
            <a:pPr algn="ctr"/>
            <a:r>
              <a:rPr lang="en-GB" sz="3200" b="1" dirty="0" smtClean="0">
                <a:latin typeface="Tw Cen MT" pitchFamily="34" charset="0"/>
              </a:rPr>
              <a:t>Harvesting</a:t>
            </a:r>
            <a:endParaRPr lang="en-GB" sz="3200" b="1" dirty="0">
              <a:latin typeface="Tw Cen MT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6700" y="672405"/>
            <a:ext cx="395628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SEASON 2</a:t>
            </a:r>
          </a:p>
          <a:p>
            <a:pPr algn="ctr"/>
            <a:r>
              <a:rPr lang="en-GB" sz="3200" b="1" dirty="0" smtClean="0">
                <a:latin typeface="Tw Cen MT" pitchFamily="34" charset="0"/>
              </a:rPr>
              <a:t>November – February</a:t>
            </a:r>
          </a:p>
          <a:p>
            <a:pPr algn="ctr"/>
            <a:r>
              <a:rPr lang="en-GB" sz="3200" b="1" dirty="0" smtClean="0">
                <a:latin typeface="Tw Cen MT" pitchFamily="34" charset="0"/>
              </a:rPr>
              <a:t>Planting Crops</a:t>
            </a:r>
            <a:endParaRPr lang="en-GB" sz="3200" b="1" dirty="0">
              <a:latin typeface="Tw Cen MT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56512" y="270760"/>
            <a:ext cx="41148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This was the dry season</a:t>
            </a:r>
            <a:r>
              <a:rPr lang="en-GB" sz="2400" dirty="0">
                <a:latin typeface="Tw Cen MT" pitchFamily="34" charset="0"/>
              </a:rPr>
              <a:t>. A </a:t>
            </a:r>
            <a:r>
              <a:rPr lang="en-GB" sz="2400" dirty="0" err="1">
                <a:latin typeface="Tw Cen MT" pitchFamily="34" charset="0"/>
              </a:rPr>
              <a:t>shaduf</a:t>
            </a:r>
            <a:r>
              <a:rPr lang="en-GB" sz="2400" dirty="0">
                <a:latin typeface="Tw Cen MT" pitchFamily="34" charset="0"/>
              </a:rPr>
              <a:t> was used to lift water from the </a:t>
            </a:r>
            <a:r>
              <a:rPr lang="en-GB" sz="2400" dirty="0" smtClean="0">
                <a:latin typeface="Tw Cen MT" pitchFamily="34" charset="0"/>
              </a:rPr>
              <a:t>river onto the land. </a:t>
            </a:r>
            <a:r>
              <a:rPr lang="en-GB" sz="2400" dirty="0">
                <a:latin typeface="Tw Cen MT" pitchFamily="34" charset="0"/>
              </a:rPr>
              <a:t>W</a:t>
            </a:r>
            <a:r>
              <a:rPr lang="en-GB" sz="2400" dirty="0" smtClean="0">
                <a:latin typeface="Tw Cen MT" pitchFamily="34" charset="0"/>
              </a:rPr>
              <a:t>hen the crops ripened, they were harvested. 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746987" y="385714"/>
            <a:ext cx="41148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This was the time for preparing the land, ploughing and planting the crops. Animals were used to press the seeds firmly into the ground.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38201" y="5238690"/>
            <a:ext cx="321499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w Cen MT" pitchFamily="34" charset="0"/>
              </a:rPr>
              <a:t>Cutting the crop with a sickle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2695486" y="2324706"/>
            <a:ext cx="144085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w Cen MT" pitchFamily="34" charset="0"/>
                <a:hlinkClick r:id="" action="ppaction://noaction"/>
              </a:rPr>
              <a:t>A </a:t>
            </a:r>
            <a:r>
              <a:rPr lang="en-GB" sz="2000" dirty="0" err="1" smtClean="0">
                <a:latin typeface="Tw Cen MT" pitchFamily="34" charset="0"/>
                <a:hlinkClick r:id="" action="ppaction://noaction"/>
              </a:rPr>
              <a:t>shaduf</a:t>
            </a:r>
            <a:r>
              <a:rPr lang="en-GB" sz="2000" dirty="0" smtClean="0">
                <a:latin typeface="Tw Cen MT" pitchFamily="34" charset="0"/>
              </a:rPr>
              <a:t>.</a:t>
            </a:r>
            <a:endParaRPr lang="en-GB" sz="2000" dirty="0">
              <a:latin typeface="Tw Cen MT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4" t="8871" r="6800" b="8067"/>
          <a:stretch/>
        </p:blipFill>
        <p:spPr>
          <a:xfrm>
            <a:off x="635568" y="2107524"/>
            <a:ext cx="1950208" cy="2235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3007762" y="5201215"/>
            <a:ext cx="289987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w Cen MT" pitchFamily="34" charset="0"/>
              </a:rPr>
              <a:t>Digging water canals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87" y="3343870"/>
            <a:ext cx="2453233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" t="8295" r="6413" b="5990"/>
          <a:stretch/>
        </p:blipFill>
        <p:spPr>
          <a:xfrm>
            <a:off x="4610101" y="3343870"/>
            <a:ext cx="2376488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TextBox 46"/>
          <p:cNvSpPr txBox="1"/>
          <p:nvPr/>
        </p:nvSpPr>
        <p:spPr>
          <a:xfrm>
            <a:off x="3007763" y="5534797"/>
            <a:ext cx="289987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w Cen MT" pitchFamily="34" charset="0"/>
              </a:rPr>
              <a:t>Working for the </a:t>
            </a:r>
            <a:r>
              <a:rPr lang="en-GB" sz="2000" dirty="0" smtClean="0">
                <a:latin typeface="Tw Cen MT" pitchFamily="34" charset="0"/>
                <a:hlinkClick r:id="" action="ppaction://noaction"/>
              </a:rPr>
              <a:t>pharaoh</a:t>
            </a:r>
            <a:r>
              <a:rPr lang="en-GB" sz="2000" dirty="0" smtClean="0">
                <a:latin typeface="Tw Cen MT" pitchFamily="34" charset="0"/>
              </a:rPr>
              <a:t>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2794" y="109210"/>
            <a:ext cx="4070581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itchFamily="34" charset="0"/>
              </a:rPr>
              <a:t>Farming in ancient Egypt</a:t>
            </a:r>
            <a:endParaRPr lang="en-GB" sz="2800" b="1" dirty="0">
              <a:latin typeface="Tw Cen M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53036" y="1686532"/>
            <a:ext cx="6237928" cy="36009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itchFamily="34" charset="0"/>
              </a:rPr>
              <a:t>Farming in ancient Egypt</a:t>
            </a:r>
          </a:p>
          <a:p>
            <a:pPr algn="ctr"/>
            <a:r>
              <a:rPr lang="en-GB" sz="3200" dirty="0" smtClean="0">
                <a:latin typeface="Tw Cen MT" pitchFamily="34" charset="0"/>
              </a:rPr>
              <a:t>The ancient Egyptians were farmers. Farming provided a lot of the food they needed. They grew wheat for bread and barley for beer. This diagram shows the Egyptian three farming seasons.</a:t>
            </a:r>
            <a:endParaRPr lang="en-GB" sz="3200" dirty="0">
              <a:latin typeface="Tw Cen MT" pitchFamily="34" charset="0"/>
            </a:endParaRPr>
          </a:p>
        </p:txBody>
      </p:sp>
      <p:pic>
        <p:nvPicPr>
          <p:cNvPr id="46" name="Picture 45">
            <a:hlinkClick r:id="rId14" action="ppaction://hlinkfile"/>
          </p:cNvPr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23" y="5931478"/>
            <a:ext cx="936000" cy="864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410200" y="6477000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w Cen MT" pitchFamily="34" charset="0"/>
              </a:rPr>
              <a:t>The Ancient Egyptians History Interactive©</a:t>
            </a:r>
            <a:endParaRPr lang="en-GB" sz="1600" dirty="0">
              <a:latin typeface="Tw Cen MT" pitchFamily="34" charset="0"/>
            </a:endParaRPr>
          </a:p>
        </p:txBody>
      </p:sp>
      <p:pic>
        <p:nvPicPr>
          <p:cNvPr id="12" name="Farm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 out="750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57456" y="1212056"/>
            <a:ext cx="1538288" cy="1538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8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36" grpId="0" animBg="1"/>
      <p:bldP spid="36" grpId="1" animBg="1"/>
      <p:bldP spid="9" grpId="0" animBg="1"/>
      <p:bldP spid="9" grpId="1" animBg="1"/>
      <p:bldP spid="8" grpId="0" animBg="1"/>
      <p:bldP spid="8" grpId="1" animBg="1"/>
      <p:bldP spid="37" grpId="0" animBg="1"/>
      <p:bldP spid="38" grpId="0" animBg="1"/>
      <p:bldP spid="38" grpId="1" animBg="1"/>
      <p:bldP spid="39" grpId="0" animBg="1"/>
      <p:bldP spid="40" grpId="0" animBg="1"/>
      <p:bldP spid="40" grpId="1" animBg="1"/>
      <p:bldP spid="41" grpId="0" animBg="1"/>
      <p:bldP spid="42" grpId="0" animBg="1"/>
      <p:bldP spid="43" grpId="0" animBg="1"/>
      <p:bldP spid="43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mb_of_Nakht_(2).jpg"/>
          <p:cNvPicPr>
            <a:picLocks noChangeAspect="1"/>
          </p:cNvPicPr>
          <p:nvPr/>
        </p:nvPicPr>
        <p:blipFill rotWithShape="1">
          <a:blip r:embed="rId6" cstate="print"/>
          <a:srcRect l="1784" t="1430" r="1668" b="2370"/>
          <a:stretch/>
        </p:blipFill>
        <p:spPr>
          <a:xfrm>
            <a:off x="17992" y="0"/>
            <a:ext cx="912600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0" y="411480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Preparing the land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1375" y="2914650"/>
            <a:ext cx="18288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  <a:hlinkClick r:id="" action="ppaction://noaction"/>
              </a:rPr>
              <a:t>Winnowing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552959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Storing the grain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1400" y="4800600"/>
            <a:ext cx="16002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Reaping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86600" y="6172200"/>
            <a:ext cx="1905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Ploughing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28600" y="218420"/>
            <a:ext cx="533400" cy="457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atin typeface="Tw Cen MT" pitchFamily="34" charset="0"/>
              </a:rPr>
              <a:t>1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47658" y="4675465"/>
            <a:ext cx="533400" cy="457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5</a:t>
            </a:r>
          </a:p>
        </p:txBody>
      </p:sp>
      <p:sp>
        <p:nvSpPr>
          <p:cNvPr id="12" name="Oval 11"/>
          <p:cNvSpPr/>
          <p:nvPr/>
        </p:nvSpPr>
        <p:spPr>
          <a:xfrm>
            <a:off x="5524500" y="3114020"/>
            <a:ext cx="533400" cy="457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4</a:t>
            </a:r>
          </a:p>
        </p:txBody>
      </p:sp>
      <p:sp>
        <p:nvSpPr>
          <p:cNvPr id="13" name="Oval 12"/>
          <p:cNvSpPr/>
          <p:nvPr/>
        </p:nvSpPr>
        <p:spPr>
          <a:xfrm>
            <a:off x="17992" y="5562600"/>
            <a:ext cx="533400" cy="457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171450" y="1475065"/>
            <a:ext cx="533400" cy="457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8153400" y="457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18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8125" y="434340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Preparing the land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600" y="22477"/>
            <a:ext cx="18288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Winnowing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76700" y="1518608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Storing the grain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" y="3437870"/>
            <a:ext cx="16002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Reaping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67300" y="6191654"/>
            <a:ext cx="1905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Ploughing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1100" y="1284506"/>
            <a:ext cx="6781800" cy="42780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itchFamily="34" charset="0"/>
              </a:rPr>
              <a:t>How do we know about ancient Egyptian Farming?</a:t>
            </a:r>
          </a:p>
          <a:p>
            <a:pPr algn="ctr"/>
            <a:r>
              <a:rPr lang="en-GB" sz="3200" dirty="0" smtClean="0">
                <a:latin typeface="Tw Cen MT" pitchFamily="34" charset="0"/>
              </a:rPr>
              <a:t>This is an ancient Egyptian wall painting.</a:t>
            </a:r>
          </a:p>
          <a:p>
            <a:pPr algn="ctr"/>
            <a:r>
              <a:rPr lang="en-GB" sz="3200" dirty="0" smtClean="0">
                <a:latin typeface="Tw Cen MT" pitchFamily="34" charset="0"/>
              </a:rPr>
              <a:t>It shows farming jobs like</a:t>
            </a:r>
          </a:p>
          <a:p>
            <a:pPr algn="ctr"/>
            <a:r>
              <a:rPr lang="en-GB" sz="3200" dirty="0">
                <a:latin typeface="Tw Cen MT" pitchFamily="34" charset="0"/>
              </a:rPr>
              <a:t>p</a:t>
            </a:r>
            <a:r>
              <a:rPr lang="en-GB" sz="3200" dirty="0" smtClean="0">
                <a:latin typeface="Tw Cen MT" pitchFamily="34" charset="0"/>
              </a:rPr>
              <a:t>reparing the land</a:t>
            </a:r>
            <a:r>
              <a:rPr lang="en-GB" sz="3200" dirty="0">
                <a:latin typeface="Tw Cen MT" pitchFamily="34" charset="0"/>
              </a:rPr>
              <a:t>, </a:t>
            </a:r>
            <a:r>
              <a:rPr lang="en-GB" sz="3200" dirty="0" smtClean="0">
                <a:latin typeface="Tw Cen MT" pitchFamily="34" charset="0"/>
              </a:rPr>
              <a:t>ploughing, reaping, </a:t>
            </a:r>
            <a:r>
              <a:rPr lang="en-GB" sz="3200" dirty="0" smtClean="0">
                <a:latin typeface="Tw Cen MT" pitchFamily="34" charset="0"/>
                <a:hlinkClick r:id="" action="ppaction://noaction"/>
              </a:rPr>
              <a:t>winnowing</a:t>
            </a:r>
            <a:r>
              <a:rPr lang="en-GB" sz="3200" dirty="0" smtClean="0">
                <a:latin typeface="Tw Cen MT" pitchFamily="34" charset="0"/>
              </a:rPr>
              <a:t> and grain storage. </a:t>
            </a:r>
          </a:p>
          <a:p>
            <a:pPr algn="ctr"/>
            <a:r>
              <a:rPr lang="en-GB" sz="3600" b="1" dirty="0" smtClean="0">
                <a:latin typeface="Tw Cen MT" pitchFamily="34" charset="0"/>
              </a:rPr>
              <a:t>Which job is which and how do you know?</a:t>
            </a:r>
          </a:p>
        </p:txBody>
      </p:sp>
      <p:pic>
        <p:nvPicPr>
          <p:cNvPr id="10" name="BARNYARD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8150" y="218420"/>
            <a:ext cx="1309688" cy="1309688"/>
          </a:xfrm>
          <a:prstGeom prst="rect">
            <a:avLst/>
          </a:prstGeom>
        </p:spPr>
      </p:pic>
      <p:pic>
        <p:nvPicPr>
          <p:cNvPr id="21" name="How do we know farming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8380" y="2273438"/>
            <a:ext cx="1681163" cy="1681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2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0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1"/>
            <a:ext cx="9144000" cy="6855299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6709063" y="3701473"/>
            <a:ext cx="2160000" cy="576000"/>
          </a:xfrm>
          <a:prstGeom prst="borderCallout1">
            <a:avLst>
              <a:gd name="adj1" fmla="val 18750"/>
              <a:gd name="adj2" fmla="val -8333"/>
              <a:gd name="adj3" fmla="val 104783"/>
              <a:gd name="adj4" fmla="val -66115"/>
            </a:avLst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Tw Cen MT" pitchFamily="34" charset="0"/>
              </a:rPr>
              <a:t>Stone Floors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6637481" y="2198852"/>
            <a:ext cx="2160000" cy="576000"/>
          </a:xfrm>
          <a:prstGeom prst="borderCallout1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Tw Cen MT" pitchFamily="34" charset="0"/>
              </a:rPr>
              <a:t>Wall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7" name="Line Callout 1 6"/>
          <p:cNvSpPr/>
          <p:nvPr/>
        </p:nvSpPr>
        <p:spPr>
          <a:xfrm flipH="1">
            <a:off x="228600" y="2198852"/>
            <a:ext cx="2160000" cy="576000"/>
          </a:xfrm>
          <a:prstGeom prst="borderCallout1">
            <a:avLst>
              <a:gd name="adj1" fmla="val 18750"/>
              <a:gd name="adj2" fmla="val -8333"/>
              <a:gd name="adj3" fmla="val 271251"/>
              <a:gd name="adj4" fmla="val -67143"/>
            </a:avLst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Tw Cen MT" pitchFamily="34" charset="0"/>
              </a:rPr>
              <a:t>Mud Bricks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6718588" y="1109400"/>
            <a:ext cx="2160000" cy="576000"/>
          </a:xfrm>
          <a:prstGeom prst="borderCallout1">
            <a:avLst>
              <a:gd name="adj1" fmla="val 18750"/>
              <a:gd name="adj2" fmla="val -8333"/>
              <a:gd name="adj3" fmla="val 226050"/>
              <a:gd name="adj4" fmla="val -141667"/>
            </a:avLst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Tw Cen MT" pitchFamily="34" charset="0"/>
              </a:rPr>
              <a:t>Street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518" y="1125505"/>
            <a:ext cx="2667000" cy="3416320"/>
          </a:xfrm>
          <a:prstGeom prst="rect">
            <a:avLst/>
          </a:prstGeom>
          <a:solidFill>
            <a:schemeClr val="accent6">
              <a:alpha val="38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w Cen MT" pitchFamily="34" charset="0"/>
              </a:rPr>
              <a:t>Can you see the following?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Tw Cen MT" pitchFamily="34" charset="0"/>
              </a:rPr>
              <a:t>Mud bricks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Tw Cen MT" pitchFamily="34" charset="0"/>
              </a:rPr>
              <a:t>Stone floors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Tw Cen MT" pitchFamily="34" charset="0"/>
              </a:rPr>
              <a:t>Wall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Tw Cen MT" pitchFamily="34" charset="0"/>
              </a:rPr>
              <a:t>Street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Tw Cen MT" pitchFamily="34" charset="0"/>
              </a:rPr>
              <a:t>Entrance to a house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Tw Cen MT" pitchFamily="34" charset="0"/>
              </a:rPr>
              <a:t>One house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992699"/>
            <a:ext cx="7543800" cy="3539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Tw Cen MT" pitchFamily="34" charset="0"/>
              </a:rPr>
              <a:t>How do we know about Egyptian houses?</a:t>
            </a:r>
          </a:p>
          <a:p>
            <a:pPr algn="ctr"/>
            <a:r>
              <a:rPr lang="en-GB" sz="3200" dirty="0" smtClean="0">
                <a:latin typeface="Tw Cen MT" pitchFamily="34" charset="0"/>
              </a:rPr>
              <a:t>Archaeologists found the ancient Egyptian town of </a:t>
            </a:r>
            <a:r>
              <a:rPr lang="en-GB" sz="3200" dirty="0" err="1" smtClean="0">
                <a:latin typeface="Tw Cen MT" pitchFamily="34" charset="0"/>
              </a:rPr>
              <a:t>Deir</a:t>
            </a:r>
            <a:r>
              <a:rPr lang="en-GB" sz="3200" dirty="0" smtClean="0">
                <a:latin typeface="Tw Cen MT" pitchFamily="34" charset="0"/>
              </a:rPr>
              <a:t> el-Medina. They discovered that some ordinary Egyptian houses were painted white inside and had wooden doors and shutters.</a:t>
            </a:r>
          </a:p>
          <a:p>
            <a:pPr algn="ctr"/>
            <a:r>
              <a:rPr lang="en-GB" sz="3200" dirty="0" smtClean="0">
                <a:latin typeface="Tw Cen MT" pitchFamily="34" charset="0"/>
              </a:rPr>
              <a:t>Each house had four rooms.</a:t>
            </a:r>
          </a:p>
        </p:txBody>
      </p:sp>
      <p:sp>
        <p:nvSpPr>
          <p:cNvPr id="11" name="Trapezoid 10"/>
          <p:cNvSpPr/>
          <p:nvPr/>
        </p:nvSpPr>
        <p:spPr>
          <a:xfrm>
            <a:off x="1922318" y="4260273"/>
            <a:ext cx="4786745" cy="2628900"/>
          </a:xfrm>
          <a:custGeom>
            <a:avLst/>
            <a:gdLst>
              <a:gd name="connsiteX0" fmla="*/ 0 w 3352800"/>
              <a:gd name="connsiteY0" fmla="*/ 2628900 h 2628900"/>
              <a:gd name="connsiteX1" fmla="*/ 657225 w 3352800"/>
              <a:gd name="connsiteY1" fmla="*/ 0 h 2628900"/>
              <a:gd name="connsiteX2" fmla="*/ 2695575 w 3352800"/>
              <a:gd name="connsiteY2" fmla="*/ 0 h 2628900"/>
              <a:gd name="connsiteX3" fmla="*/ 3352800 w 3352800"/>
              <a:gd name="connsiteY3" fmla="*/ 2628900 h 2628900"/>
              <a:gd name="connsiteX4" fmla="*/ 0 w 3352800"/>
              <a:gd name="connsiteY4" fmla="*/ 2628900 h 2628900"/>
              <a:gd name="connsiteX0" fmla="*/ 0 w 4786745"/>
              <a:gd name="connsiteY0" fmla="*/ 2545772 h 2628900"/>
              <a:gd name="connsiteX1" fmla="*/ 2091170 w 4786745"/>
              <a:gd name="connsiteY1" fmla="*/ 0 h 2628900"/>
              <a:gd name="connsiteX2" fmla="*/ 4129520 w 4786745"/>
              <a:gd name="connsiteY2" fmla="*/ 0 h 2628900"/>
              <a:gd name="connsiteX3" fmla="*/ 4786745 w 4786745"/>
              <a:gd name="connsiteY3" fmla="*/ 2628900 h 2628900"/>
              <a:gd name="connsiteX4" fmla="*/ 0 w 4786745"/>
              <a:gd name="connsiteY4" fmla="*/ 2545772 h 2628900"/>
              <a:gd name="connsiteX0" fmla="*/ 0 w 4786745"/>
              <a:gd name="connsiteY0" fmla="*/ 2545772 h 2628900"/>
              <a:gd name="connsiteX1" fmla="*/ 2070388 w 4786745"/>
              <a:gd name="connsiteY1" fmla="*/ 103909 h 2628900"/>
              <a:gd name="connsiteX2" fmla="*/ 4129520 w 4786745"/>
              <a:gd name="connsiteY2" fmla="*/ 0 h 2628900"/>
              <a:gd name="connsiteX3" fmla="*/ 4786745 w 4786745"/>
              <a:gd name="connsiteY3" fmla="*/ 2628900 h 2628900"/>
              <a:gd name="connsiteX4" fmla="*/ 0 w 4786745"/>
              <a:gd name="connsiteY4" fmla="*/ 2545772 h 2628900"/>
              <a:gd name="connsiteX0" fmla="*/ 0 w 4786745"/>
              <a:gd name="connsiteY0" fmla="*/ 2545772 h 2628900"/>
              <a:gd name="connsiteX1" fmla="*/ 2070388 w 4786745"/>
              <a:gd name="connsiteY1" fmla="*/ 103909 h 2628900"/>
              <a:gd name="connsiteX2" fmla="*/ 4187537 w 4786745"/>
              <a:gd name="connsiteY2" fmla="*/ 187036 h 2628900"/>
              <a:gd name="connsiteX3" fmla="*/ 4129520 w 4786745"/>
              <a:gd name="connsiteY3" fmla="*/ 0 h 2628900"/>
              <a:gd name="connsiteX4" fmla="*/ 4786745 w 4786745"/>
              <a:gd name="connsiteY4" fmla="*/ 2628900 h 2628900"/>
              <a:gd name="connsiteX5" fmla="*/ 0 w 4786745"/>
              <a:gd name="connsiteY5" fmla="*/ 2545772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86745" h="2628900">
                <a:moveTo>
                  <a:pt x="0" y="2545772"/>
                </a:moveTo>
                <a:lnTo>
                  <a:pt x="2070388" y="103909"/>
                </a:lnTo>
                <a:cubicBezTo>
                  <a:pt x="2741468" y="65809"/>
                  <a:pt x="3516457" y="225136"/>
                  <a:pt x="4187537" y="187036"/>
                </a:cubicBezTo>
                <a:lnTo>
                  <a:pt x="4129520" y="0"/>
                </a:lnTo>
                <a:lnTo>
                  <a:pt x="4786745" y="2628900"/>
                </a:lnTo>
                <a:lnTo>
                  <a:pt x="0" y="2545772"/>
                </a:lnTo>
                <a:close/>
              </a:path>
            </a:pathLst>
          </a:custGeom>
          <a:solidFill>
            <a:schemeClr val="accent3">
              <a:alpha val="48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Line Callout 1 11"/>
          <p:cNvSpPr/>
          <p:nvPr/>
        </p:nvSpPr>
        <p:spPr>
          <a:xfrm flipH="1">
            <a:off x="228600" y="4253825"/>
            <a:ext cx="2160000" cy="576000"/>
          </a:xfrm>
          <a:prstGeom prst="borderCallout1">
            <a:avLst>
              <a:gd name="adj1" fmla="val 18750"/>
              <a:gd name="adj2" fmla="val -8333"/>
              <a:gd name="adj3" fmla="val 75017"/>
              <a:gd name="adj4" fmla="val -142402"/>
            </a:avLst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Tw Cen MT" pitchFamily="34" charset="0"/>
              </a:rPr>
              <a:t>Entrance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13" name="Line Callout 1 12"/>
          <p:cNvSpPr/>
          <p:nvPr/>
        </p:nvSpPr>
        <p:spPr>
          <a:xfrm flipH="1">
            <a:off x="220518" y="5334000"/>
            <a:ext cx="2160000" cy="576000"/>
          </a:xfrm>
          <a:prstGeom prst="borderCallout1">
            <a:avLst>
              <a:gd name="adj1" fmla="val 18750"/>
              <a:gd name="adj2" fmla="val -8333"/>
              <a:gd name="adj3" fmla="val -61684"/>
              <a:gd name="adj4" fmla="val -97717"/>
            </a:avLst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Tw Cen MT" pitchFamily="34" charset="0"/>
              </a:rPr>
              <a:t>One house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06700" y="228600"/>
            <a:ext cx="69306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Tw Cen MT" pitchFamily="34" charset="0"/>
              </a:rPr>
              <a:t>The Egyptian town of </a:t>
            </a:r>
            <a:r>
              <a:rPr lang="en-GB" sz="3200" b="1" dirty="0" err="1">
                <a:latin typeface="Tw Cen MT" pitchFamily="34" charset="0"/>
              </a:rPr>
              <a:t>Deir</a:t>
            </a:r>
            <a:r>
              <a:rPr lang="en-GB" sz="3200" b="1" dirty="0">
                <a:latin typeface="Tw Cen MT" pitchFamily="34" charset="0"/>
              </a:rPr>
              <a:t> el-Medina</a:t>
            </a:r>
            <a:r>
              <a:rPr lang="en-GB" sz="3200" b="1" dirty="0" smtClean="0">
                <a:latin typeface="Tw Cen MT" pitchFamily="34" charset="0"/>
              </a:rPr>
              <a:t> </a:t>
            </a:r>
            <a:endParaRPr lang="en-GB" sz="3200" b="1" dirty="0">
              <a:latin typeface="Tw Cen MT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4" y="651700"/>
            <a:ext cx="4252181" cy="57289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Oval 19"/>
          <p:cNvSpPr/>
          <p:nvPr/>
        </p:nvSpPr>
        <p:spPr>
          <a:xfrm>
            <a:off x="8153400" y="457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w Cen MT" pitchFamily="34" charset="0"/>
              </a:rPr>
              <a:t>24</a:t>
            </a:r>
            <a:endParaRPr lang="en-US" sz="2000" b="1" dirty="0">
              <a:latin typeface="Tw Cen MT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82" y="228600"/>
            <a:ext cx="4976988" cy="4048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249914" y="5486400"/>
            <a:ext cx="204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atin typeface="Tw Cen MT" pitchFamily="34" charset="0"/>
              </a:rPr>
              <a:t>Street</a:t>
            </a:r>
            <a:endParaRPr lang="en-GB" sz="2800" b="1" dirty="0">
              <a:latin typeface="Tw Cen MT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5381" y="401514"/>
            <a:ext cx="204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atin typeface="Tw Cen MT" pitchFamily="34" charset="0"/>
              </a:rPr>
              <a:t>Houses</a:t>
            </a:r>
            <a:endParaRPr lang="en-GB" sz="2800" b="1" dirty="0">
              <a:latin typeface="Tw Cen MT" pitchFamily="34" charset="0"/>
            </a:endParaRPr>
          </a:p>
        </p:txBody>
      </p:sp>
      <p:pic>
        <p:nvPicPr>
          <p:cNvPr id="17" name="Picture 16">
            <a:hlinkClick r:id="rId10" action="ppaction://hlinkfile"/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936000" cy="900000"/>
          </a:xfrm>
          <a:prstGeom prst="rect">
            <a:avLst/>
          </a:prstGeom>
        </p:spPr>
      </p:pic>
      <p:pic>
        <p:nvPicPr>
          <p:cNvPr id="19" name="Picture 18">
            <a:hlinkClick r:id="rId12" action="ppaction://hlinkfile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00" y="6022800"/>
            <a:ext cx="907200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0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2" grpId="0" animBg="1"/>
      <p:bldP spid="15" grpId="0"/>
      <p:bldP spid="15" grpId="1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27206"/>
            <a:ext cx="29718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itchFamily="34" charset="0"/>
              </a:rPr>
              <a:t>Hieroglyphics</a:t>
            </a:r>
            <a:endParaRPr lang="en-GB" sz="3600" b="1" dirty="0"/>
          </a:p>
        </p:txBody>
      </p:sp>
      <p:sp>
        <p:nvSpPr>
          <p:cNvPr id="13" name="Oval 12"/>
          <p:cNvSpPr/>
          <p:nvPr/>
        </p:nvSpPr>
        <p:spPr>
          <a:xfrm>
            <a:off x="8153400" y="457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30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7363" y="152400"/>
            <a:ext cx="3962400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w Cen MT" pitchFamily="34" charset="0"/>
              </a:rPr>
              <a:t>The Egyptians believed that hieroglyphics were magical. They used them mostly in temples and tombs of </a:t>
            </a:r>
            <a:r>
              <a:rPr lang="en-GB" sz="2800" dirty="0" smtClean="0">
                <a:latin typeface="Tw Cen MT" pitchFamily="34" charset="0"/>
                <a:hlinkClick r:id="" action="ppaction://noaction"/>
              </a:rPr>
              <a:t>pharaohs</a:t>
            </a:r>
            <a:r>
              <a:rPr lang="en-GB" sz="2800" dirty="0" smtClean="0">
                <a:latin typeface="Tw Cen MT" pitchFamily="34" charset="0"/>
              </a:rPr>
              <a:t>. </a:t>
            </a:r>
            <a:endParaRPr lang="en-GB" sz="2800" dirty="0">
              <a:latin typeface="Tw Cen MT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"/>
            <a:ext cx="2664151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34000" y="5562600"/>
            <a:ext cx="35814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This picture is from the tomb of Pharaoh </a:t>
            </a:r>
            <a:r>
              <a:rPr lang="en-GB" sz="2400" dirty="0" err="1" smtClean="0">
                <a:latin typeface="Tw Cen MT" pitchFamily="34" charset="0"/>
              </a:rPr>
              <a:t>Mentuhotep</a:t>
            </a:r>
            <a:r>
              <a:rPr lang="en-GB" sz="2400" dirty="0" smtClean="0">
                <a:latin typeface="Tw Cen MT" pitchFamily="34" charset="0"/>
              </a:rPr>
              <a:t> II.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6477000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w Cen MT" pitchFamily="34" charset="0"/>
              </a:rPr>
              <a:t>The Ancient Egyptians History Interactive©</a:t>
            </a:r>
            <a:endParaRPr lang="en-GB" sz="1600" dirty="0">
              <a:latin typeface="Tw Cen MT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7" t="1530" r="42508" b="27469"/>
          <a:stretch/>
        </p:blipFill>
        <p:spPr>
          <a:xfrm>
            <a:off x="2971801" y="-150326"/>
            <a:ext cx="5181600" cy="70337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00500" y="6324600"/>
            <a:ext cx="35814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Pharaoh </a:t>
            </a:r>
            <a:r>
              <a:rPr lang="en-GB" sz="2400" dirty="0" err="1" smtClean="0">
                <a:latin typeface="Tw Cen MT" pitchFamily="34" charset="0"/>
              </a:rPr>
              <a:t>Mentuhotep</a:t>
            </a:r>
            <a:r>
              <a:rPr lang="en-GB" sz="2400" dirty="0" smtClean="0">
                <a:latin typeface="Tw Cen MT" pitchFamily="34" charset="0"/>
              </a:rPr>
              <a:t> II.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289280"/>
            <a:ext cx="3352800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There are different ways of writing hieroglyphics and this makes it difficult to read. One or two symbols could be used for a letter or sound. Egyptians also did not use vowels in their hieroglyphics.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628900" y="2057400"/>
            <a:ext cx="685800" cy="609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52400" y="763200"/>
            <a:ext cx="2819401" cy="5883077"/>
          </a:xfrm>
          <a:prstGeom prst="rect">
            <a:avLst/>
          </a:prstGeom>
          <a:solidFill>
            <a:schemeClr val="accent4">
              <a:alpha val="18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8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LU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7" grpId="1" animBg="1"/>
      <p:bldP spid="9" grpId="0" animBg="1"/>
      <p:bldP spid="11" grpId="0" animBg="1"/>
      <p:bldP spid="12" grpId="0" animBg="1"/>
      <p:bldP spid="12" grpId="1" animBg="1"/>
      <p:bldP spid="2" grpId="0" animBg="1"/>
      <p:bldP spid="4" grpId="0" animBg="1"/>
      <p:bldP spid="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152400" y="68368"/>
            <a:ext cx="340302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w Cen MT" pitchFamily="34" charset="0"/>
              </a:rPr>
              <a:t>Egyptian Pharaohs</a:t>
            </a:r>
            <a:endParaRPr lang="en-GB" sz="3200" dirty="0">
              <a:latin typeface="Tw Cen MT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600" y="10886"/>
            <a:ext cx="4150800" cy="6638199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8153400" y="457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41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990600"/>
            <a:ext cx="28956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Pharaohs were the king or queen of Egypt.  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4114800"/>
            <a:ext cx="28956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Pharaohs often had several wives but only one was queen.  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4600" y="2362200"/>
            <a:ext cx="2590800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Most pharaohs were men but some well-known pharaohs, such as Nefertiti and Cleopatra, were women. 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" y="2362200"/>
            <a:ext cx="28194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The ancient Egyptians believed that their pharaoh was the god Horus.  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39200" y="609600"/>
            <a:ext cx="27000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The most famous Egyptian pharaoh is Tutankhamen.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8400" y="5315129"/>
            <a:ext cx="27432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The first Pharaoh of all Egypt ruled around 3100 BC.  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675" y="2743200"/>
            <a:ext cx="2428875" cy="30469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w Cen MT" pitchFamily="34" charset="0"/>
              </a:rPr>
              <a:t>What symbols are carried or worn by an Egyptian pharaoh?</a:t>
            </a:r>
            <a:endParaRPr lang="en-GB" sz="3200" dirty="0">
              <a:latin typeface="Tw Cen MT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248400" y="6019800"/>
            <a:ext cx="501112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6248400" y="3429000"/>
            <a:ext cx="501112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2667000" y="1600200"/>
            <a:ext cx="501112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atin typeface="Tw Cen MT" pitchFamily="34" charset="0"/>
              </a:rPr>
              <a:t>1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733800" y="838200"/>
            <a:ext cx="501112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2</a:t>
            </a:r>
          </a:p>
        </p:txBody>
      </p:sp>
      <p:pic>
        <p:nvPicPr>
          <p:cNvPr id="20" name="Picture 19">
            <a:hlinkClick r:id="rId7" action="ppaction://hlinkfile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936000" cy="86400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5704114" y="152400"/>
            <a:ext cx="501112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5</a:t>
            </a:r>
          </a:p>
        </p:txBody>
      </p:sp>
      <p:sp>
        <p:nvSpPr>
          <p:cNvPr id="22" name="Oval 21"/>
          <p:cNvSpPr/>
          <p:nvPr/>
        </p:nvSpPr>
        <p:spPr>
          <a:xfrm>
            <a:off x="3733800" y="101025"/>
            <a:ext cx="501112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Tw Cen MT" pitchFamily="34" charset="0"/>
              </a:rPr>
              <a:t>6</a:t>
            </a:r>
          </a:p>
        </p:txBody>
      </p:sp>
      <p:pic>
        <p:nvPicPr>
          <p:cNvPr id="23" name="Picture 22">
            <a:hlinkClick r:id="rId9" action="ppaction://hlinkfile"/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00" y="6007772"/>
            <a:ext cx="907200" cy="83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25626" y="6012857"/>
            <a:ext cx="15240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Tw Cen MT" pitchFamily="34" charset="0"/>
              </a:rPr>
              <a:t>Flail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44112" y="2133600"/>
            <a:ext cx="15240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Tw Cen MT" pitchFamily="34" charset="0"/>
              </a:rPr>
              <a:t>Crook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55420" y="1595735"/>
            <a:ext cx="15240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Tw Cen MT" pitchFamily="34" charset="0"/>
              </a:rPr>
              <a:t>Beard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91223" y="3448293"/>
            <a:ext cx="15240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Tw Cen MT" pitchFamily="34" charset="0"/>
              </a:rPr>
              <a:t>Ankh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800" y="152400"/>
            <a:ext cx="15240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err="1" smtClean="0">
                <a:latin typeface="Tw Cen MT" pitchFamily="34" charset="0"/>
              </a:rPr>
              <a:t>Nemes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55286" y="96560"/>
            <a:ext cx="15240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latin typeface="Tw Cen MT" pitchFamily="34" charset="0"/>
              </a:rPr>
              <a:t>Uraeus</a:t>
            </a:r>
            <a:endParaRPr lang="en-GB" sz="2400" b="1" dirty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1166842"/>
            <a:ext cx="6096000" cy="40934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itchFamily="34" charset="0"/>
              </a:rPr>
              <a:t>The Pharaohs</a:t>
            </a:r>
          </a:p>
          <a:p>
            <a:pPr algn="ctr"/>
            <a:r>
              <a:rPr lang="en-GB" sz="3200" dirty="0" smtClean="0">
                <a:latin typeface="Tw Cen MT" pitchFamily="34" charset="0"/>
              </a:rPr>
              <a:t>The pharaoh lived in a beautiful palace surrounded by his family, </a:t>
            </a:r>
            <a:r>
              <a:rPr lang="en-GB" sz="3200" dirty="0" smtClean="0">
                <a:latin typeface="Tw Cen MT" pitchFamily="34" charset="0"/>
                <a:hlinkClick r:id="" action="ppaction://noaction"/>
              </a:rPr>
              <a:t>noble</a:t>
            </a:r>
            <a:r>
              <a:rPr lang="en-GB" sz="3200" dirty="0" smtClean="0">
                <a:latin typeface="Tw Cen MT" pitchFamily="34" charset="0"/>
              </a:rPr>
              <a:t> lords and ladies and a large number of officials and servants. The pharaoh could have many different wives but only one could be queen.</a:t>
            </a:r>
            <a:endParaRPr lang="en-GB" sz="3200" dirty="0">
              <a:latin typeface="Tw Cen MT" pitchFamily="34" charset="0"/>
            </a:endParaRPr>
          </a:p>
        </p:txBody>
      </p:sp>
      <p:pic>
        <p:nvPicPr>
          <p:cNvPr id="30" name="Picture 29">
            <a:hlinkClick r:id="rId11" action="ppaction://hlinkfile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750" y="6005342"/>
            <a:ext cx="907200" cy="835200"/>
          </a:xfrm>
          <a:prstGeom prst="rect">
            <a:avLst/>
          </a:prstGeom>
        </p:spPr>
      </p:pic>
      <p:pic>
        <p:nvPicPr>
          <p:cNvPr id="8" name="The Pharaoh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1000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3681" y="717656"/>
            <a:ext cx="1646776" cy="164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9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6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2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t="16389" r="6320" b="5125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" t="2809" r="2084" b="280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410200" y="6477000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w Cen MT" pitchFamily="34" charset="0"/>
              </a:rPr>
              <a:t>The Ancient Egyptians History Interactive©</a:t>
            </a:r>
            <a:endParaRPr lang="en-GB" sz="1600" dirty="0">
              <a:latin typeface="Tw Cen MT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153400" y="457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45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 rot="20398422">
            <a:off x="880657" y="2319159"/>
            <a:ext cx="248400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prstClr val="white"/>
                </a:solidFill>
                <a:latin typeface="Tw Cen MT" pitchFamily="34" charset="0"/>
              </a:rPr>
              <a:t>Special salt called </a:t>
            </a:r>
            <a:r>
              <a:rPr lang="en-GB" dirty="0" err="1" smtClean="0">
                <a:solidFill>
                  <a:prstClr val="white"/>
                </a:solidFill>
                <a:latin typeface="Tw Cen MT" pitchFamily="34" charset="0"/>
              </a:rPr>
              <a:t>natron</a:t>
            </a:r>
            <a:endParaRPr lang="en-GB" sz="1400" dirty="0"/>
          </a:p>
        </p:txBody>
      </p:sp>
      <p:sp>
        <p:nvSpPr>
          <p:cNvPr id="13" name="Rectangle 12"/>
          <p:cNvSpPr/>
          <p:nvPr/>
        </p:nvSpPr>
        <p:spPr>
          <a:xfrm rot="809317">
            <a:off x="1548515" y="4655616"/>
            <a:ext cx="133200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 err="1" smtClean="0">
                <a:solidFill>
                  <a:prstClr val="white"/>
                </a:solidFill>
                <a:latin typeface="Tw Cen MT" pitchFamily="34" charset="0"/>
              </a:rPr>
              <a:t>Canopic</a:t>
            </a:r>
            <a:r>
              <a:rPr lang="en-GB" dirty="0" smtClean="0">
                <a:solidFill>
                  <a:prstClr val="white"/>
                </a:solidFill>
                <a:latin typeface="Tw Cen MT" pitchFamily="34" charset="0"/>
              </a:rPr>
              <a:t> jars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670400" y="5268209"/>
            <a:ext cx="38160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  <a:sym typeface="Wingdings"/>
              </a:rPr>
              <a:t> </a:t>
            </a:r>
            <a:r>
              <a:rPr lang="en-GB" sz="2400" dirty="0" smtClean="0">
                <a:latin typeface="Tw Cen MT" pitchFamily="34" charset="0"/>
              </a:rPr>
              <a:t>The body was then stuffed, washed in spiced wine and perfume was added.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61762" y="2438400"/>
            <a:ext cx="282983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  <a:sym typeface="Wingdings"/>
              </a:rPr>
              <a:t> T</a:t>
            </a:r>
            <a:r>
              <a:rPr lang="en-GB" sz="2400" dirty="0" smtClean="0">
                <a:latin typeface="Tw Cen MT" pitchFamily="34" charset="0"/>
              </a:rPr>
              <a:t>he body was carefully wrapped in linen bandages.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86600" y="114209"/>
            <a:ext cx="19050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  <a:sym typeface="Wingdings"/>
              </a:rPr>
              <a:t> </a:t>
            </a:r>
            <a:r>
              <a:rPr lang="en-GB" sz="2400" dirty="0" smtClean="0">
                <a:latin typeface="Tw Cen MT" pitchFamily="34" charset="0"/>
              </a:rPr>
              <a:t>An amulet was placed with the mummy for good luck.</a:t>
            </a:r>
            <a:endParaRPr lang="en-GB" sz="2400" dirty="0">
              <a:latin typeface="Tw Cen M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" y="114209"/>
            <a:ext cx="34290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  <a:sym typeface="Wingdings"/>
              </a:rPr>
              <a:t> </a:t>
            </a:r>
            <a:r>
              <a:rPr lang="en-GB" sz="2400" dirty="0" smtClean="0">
                <a:latin typeface="Tw Cen MT" pitchFamily="34" charset="0"/>
              </a:rPr>
              <a:t>Then the body was covered with salts and left to dry for up to 40 days.</a:t>
            </a:r>
            <a:endParaRPr lang="en-GB" sz="2400" dirty="0">
              <a:latin typeface="Tw Cen MT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296809"/>
            <a:ext cx="789439" cy="5994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1371600"/>
            <a:ext cx="6248400" cy="36625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Tw Cen MT" pitchFamily="34" charset="0"/>
              </a:rPr>
              <a:t>Making a mummy</a:t>
            </a:r>
          </a:p>
          <a:p>
            <a:pPr algn="ctr"/>
            <a:r>
              <a:rPr lang="en-GB" sz="2800" dirty="0" smtClean="0">
                <a:latin typeface="Tw Cen MT" pitchFamily="34" charset="0"/>
              </a:rPr>
              <a:t>So that they could reach the afterlife, the ancient Egyptians believed that the body must be preserved as well as possible.  For this reason, the Egyptians developed </a:t>
            </a:r>
            <a:r>
              <a:rPr lang="en-GB" sz="2800" dirty="0" smtClean="0">
                <a:latin typeface="Tw Cen MT" pitchFamily="34" charset="0"/>
                <a:hlinkClick r:id="" action="ppaction://noaction"/>
              </a:rPr>
              <a:t>mummification</a:t>
            </a:r>
            <a:r>
              <a:rPr lang="en-GB" sz="2800" dirty="0" smtClean="0">
                <a:latin typeface="Tw Cen MT" pitchFamily="34" charset="0"/>
              </a:rPr>
              <a:t> as a way of preserving the body in the most lifelike manner. It took 70 days to make a mummy.</a:t>
            </a:r>
            <a:endParaRPr lang="en-GB" sz="2800" dirty="0">
              <a:latin typeface="Tw Cen MT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38800" y="5262915"/>
            <a:ext cx="31242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  <a:sym typeface="Wingdings"/>
              </a:rPr>
              <a:t> </a:t>
            </a:r>
            <a:r>
              <a:rPr lang="en-GB" sz="2400" dirty="0" smtClean="0">
                <a:latin typeface="Tw Cen MT" pitchFamily="34" charset="0"/>
              </a:rPr>
              <a:t>First, they took out the person’s insides and put them in </a:t>
            </a:r>
            <a:r>
              <a:rPr lang="en-GB" sz="2400" dirty="0" err="1" smtClean="0">
                <a:latin typeface="Tw Cen MT" pitchFamily="34" charset="0"/>
              </a:rPr>
              <a:t>canopic</a:t>
            </a:r>
            <a:r>
              <a:rPr lang="en-GB" sz="2400" dirty="0" smtClean="0">
                <a:latin typeface="Tw Cen MT" pitchFamily="34" charset="0"/>
              </a:rPr>
              <a:t> jars.</a:t>
            </a:r>
            <a:endParaRPr lang="en-GB" sz="2400" dirty="0">
              <a:latin typeface="Tw Cen MT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3" t="8373" r="8173" b="653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1000" y="763012"/>
            <a:ext cx="289560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</a:rPr>
              <a:t>The ancient Egyptians did not remove the heart. This was left inside the body because it was necessary for the judgement in the </a:t>
            </a:r>
            <a:r>
              <a:rPr lang="en-GB" sz="2400" dirty="0" smtClean="0">
                <a:latin typeface="Tw Cen MT" pitchFamily="34" charset="0"/>
                <a:hlinkClick r:id="" action="ppaction://noaction"/>
              </a:rPr>
              <a:t>afterlife</a:t>
            </a:r>
            <a:r>
              <a:rPr lang="en-GB" sz="2400" dirty="0" smtClean="0">
                <a:latin typeface="Tw Cen MT" pitchFamily="34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114209"/>
            <a:ext cx="35814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w Cen MT" pitchFamily="34" charset="0"/>
              </a:rPr>
              <a:t>Removing the organs</a:t>
            </a:r>
            <a:endParaRPr lang="en-GB" sz="2800" b="1" dirty="0">
              <a:latin typeface="Tw Cen M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763012"/>
            <a:ext cx="472440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w Cen MT" pitchFamily="34" charset="0"/>
                <a:hlinkClick r:id="" action="ppaction://noaction"/>
              </a:rPr>
              <a:t>Mummification</a:t>
            </a:r>
            <a:r>
              <a:rPr lang="en-GB" sz="2400" dirty="0" smtClean="0">
                <a:latin typeface="Tw Cen MT" pitchFamily="34" charset="0"/>
              </a:rPr>
              <a:t> involved the drying out of the body.  Organs that might stop the body drying were removed and mummified separately. Four important organs; the liver, intestines, lungs, and stomach were placed in their own jars for burial in the tomb.  Today, we call these </a:t>
            </a:r>
            <a:r>
              <a:rPr lang="en-GB" sz="2400" dirty="0" err="1" smtClean="0">
                <a:latin typeface="Tw Cen MT" pitchFamily="34" charset="0"/>
              </a:rPr>
              <a:t>canopic</a:t>
            </a:r>
            <a:r>
              <a:rPr lang="en-GB" sz="2400" dirty="0" smtClean="0">
                <a:latin typeface="Tw Cen MT" pitchFamily="34" charset="0"/>
              </a:rPr>
              <a:t> jars.</a:t>
            </a:r>
            <a:endParaRPr lang="en-GB" sz="2400" dirty="0">
              <a:latin typeface="Tw Cen MT" pitchFamily="34" charset="0"/>
            </a:endParaRPr>
          </a:p>
        </p:txBody>
      </p:sp>
      <p:pic>
        <p:nvPicPr>
          <p:cNvPr id="4" name="mummy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8244" y="2053201"/>
            <a:ext cx="1843088" cy="184308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33400" y="4004979"/>
            <a:ext cx="8001000" cy="2624421"/>
            <a:chOff x="609600" y="4004979"/>
            <a:chExt cx="8001000" cy="2624421"/>
          </a:xfrm>
        </p:grpSpPr>
        <p:sp>
          <p:nvSpPr>
            <p:cNvPr id="15" name="Rectangle 14"/>
            <p:cNvSpPr/>
            <p:nvPr/>
          </p:nvSpPr>
          <p:spPr>
            <a:xfrm>
              <a:off x="609600" y="4004979"/>
              <a:ext cx="8001000" cy="257704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2085" y="4004979"/>
              <a:ext cx="7886209" cy="26244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783771" y="5714999"/>
              <a:ext cx="7733400" cy="58477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chemeClr val="bg1"/>
                  </a:solidFill>
                  <a:latin typeface="Tw Cen MT" pitchFamily="34" charset="0"/>
                </a:rPr>
                <a:t>   Liver         Lungs      Stomach      Intestines</a:t>
              </a:r>
              <a:endParaRPr lang="en-GB" sz="3200" b="1" dirty="0">
                <a:solidFill>
                  <a:schemeClr val="bg1"/>
                </a:solidFill>
                <a:latin typeface="Tw Cen M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307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7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17" grpId="0" animBg="1"/>
      <p:bldP spid="17" grpId="1" animBg="1"/>
      <p:bldP spid="24" grpId="0" animBg="1"/>
      <p:bldP spid="19" grpId="0" animBg="1"/>
      <p:bldP spid="2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" t="9052" r="6343" b="7759"/>
          <a:stretch/>
        </p:blipFill>
        <p:spPr>
          <a:xfrm>
            <a:off x="3407951" y="457200"/>
            <a:ext cx="2324100" cy="1838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t="7302" r="8700" b="7018"/>
          <a:stretch/>
        </p:blipFill>
        <p:spPr>
          <a:xfrm>
            <a:off x="551384" y="3440392"/>
            <a:ext cx="2453233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8114" r="6483" b="6219"/>
          <a:stretch/>
        </p:blipFill>
        <p:spPr>
          <a:xfrm>
            <a:off x="6234111" y="457200"/>
            <a:ext cx="2376489" cy="1838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457200"/>
            <a:ext cx="2453233" cy="1884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951" y="3440392"/>
            <a:ext cx="23241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" t="8295" r="6413" b="5990"/>
          <a:stretch/>
        </p:blipFill>
        <p:spPr>
          <a:xfrm>
            <a:off x="6234111" y="3440392"/>
            <a:ext cx="2376489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42367" y="2429470"/>
            <a:ext cx="26056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 Cen MT" pitchFamily="34" charset="0"/>
              </a:rPr>
              <a:t>Granite and limestone blocks were </a:t>
            </a:r>
            <a:r>
              <a:rPr lang="en-GB" dirty="0" smtClean="0">
                <a:latin typeface="Tw Cen MT" pitchFamily="34" charset="0"/>
              </a:rPr>
              <a:t>cut </a:t>
            </a:r>
            <a:r>
              <a:rPr lang="en-GB" dirty="0">
                <a:latin typeface="Tw Cen MT" pitchFamily="34" charset="0"/>
              </a:rPr>
              <a:t>into the right size and </a:t>
            </a:r>
            <a:r>
              <a:rPr lang="en-GB" dirty="0" smtClean="0">
                <a:latin typeface="Tw Cen MT" pitchFamily="34" charset="0"/>
              </a:rPr>
              <a:t>shape.</a:t>
            </a:r>
            <a:endParaRPr lang="en-GB" dirty="0">
              <a:latin typeface="Tw Cen M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6600" y="2398106"/>
            <a:ext cx="26056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w Cen MT" pitchFamily="34" charset="0"/>
              </a:rPr>
              <a:t>Stones transported </a:t>
            </a:r>
            <a:r>
              <a:rPr lang="en-GB" dirty="0">
                <a:latin typeface="Tw Cen MT" pitchFamily="34" charset="0"/>
              </a:rPr>
              <a:t>on wooden sledges </a:t>
            </a:r>
            <a:r>
              <a:rPr lang="en-GB" dirty="0" smtClean="0">
                <a:latin typeface="Tw Cen MT" pitchFamily="34" charset="0"/>
              </a:rPr>
              <a:t>dragged </a:t>
            </a:r>
            <a:r>
              <a:rPr lang="en-GB" dirty="0">
                <a:latin typeface="Tw Cen MT" pitchFamily="34" charset="0"/>
              </a:rPr>
              <a:t>across the ground.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13906" y="2362200"/>
            <a:ext cx="26056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 Cen MT" pitchFamily="34" charset="0"/>
              </a:rPr>
              <a:t>The workers started to build the pyramid by making the base </a:t>
            </a:r>
            <a:r>
              <a:rPr lang="en-GB" dirty="0" smtClean="0">
                <a:latin typeface="Tw Cen MT" pitchFamily="34" charset="0"/>
              </a:rPr>
              <a:t>first.</a:t>
            </a:r>
            <a:endParaRPr lang="en-GB" dirty="0">
              <a:latin typeface="Tw Cen M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5533680"/>
            <a:ext cx="26056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 Cen MT" pitchFamily="34" charset="0"/>
              </a:rPr>
              <a:t>Ropes and </a:t>
            </a:r>
            <a:r>
              <a:rPr lang="en-GB" dirty="0" smtClean="0">
                <a:latin typeface="Tw Cen MT" pitchFamily="34" charset="0"/>
              </a:rPr>
              <a:t>ramps </a:t>
            </a:r>
            <a:r>
              <a:rPr lang="en-GB" dirty="0">
                <a:latin typeface="Tw Cen MT" pitchFamily="34" charset="0"/>
              </a:rPr>
              <a:t>were used to push the blocks  </a:t>
            </a:r>
            <a:r>
              <a:rPr lang="en-GB" dirty="0" smtClean="0">
                <a:latin typeface="Tw Cen MT" pitchFamily="34" charset="0"/>
              </a:rPr>
              <a:t>into place.</a:t>
            </a:r>
            <a:endParaRPr lang="en-GB" dirty="0">
              <a:latin typeface="Tw Cen M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6600" y="5533680"/>
            <a:ext cx="26056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w Cen MT" pitchFamily="34" charset="0"/>
              </a:rPr>
              <a:t>After many years of hard work, they put the last stone on top.</a:t>
            </a:r>
            <a:endParaRPr lang="en-GB" dirty="0">
              <a:latin typeface="Tw Cen M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57367" y="5565062"/>
            <a:ext cx="26056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w Cen MT" pitchFamily="34" charset="0"/>
              </a:rPr>
              <a:t>The pharaoh would visit and watch the pyramid being built.</a:t>
            </a:r>
            <a:endParaRPr lang="en-GB" dirty="0">
              <a:latin typeface="Tw Cen M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0791" y="1371600"/>
            <a:ext cx="5722418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Tw Cen MT" pitchFamily="34" charset="0"/>
              </a:rPr>
              <a:t>How the Pyramids were </a:t>
            </a:r>
            <a:r>
              <a:rPr lang="en-GB" sz="2800" b="1" dirty="0" smtClean="0">
                <a:latin typeface="Tw Cen MT" pitchFamily="34" charset="0"/>
              </a:rPr>
              <a:t>made</a:t>
            </a:r>
            <a:endParaRPr lang="en-GB" sz="2800" b="1" dirty="0">
              <a:latin typeface="Tw Cen MT" pitchFamily="34" charset="0"/>
            </a:endParaRPr>
          </a:p>
          <a:p>
            <a:pPr algn="ctr"/>
            <a:r>
              <a:rPr lang="en-GB" sz="2800" dirty="0">
                <a:latin typeface="Tw Cen MT" pitchFamily="34" charset="0"/>
                <a:hlinkClick r:id="" action="ppaction://noaction"/>
              </a:rPr>
              <a:t>Pyramids</a:t>
            </a:r>
            <a:r>
              <a:rPr lang="en-GB" sz="2800" dirty="0">
                <a:latin typeface="Tw Cen MT" pitchFamily="34" charset="0"/>
              </a:rPr>
              <a:t> took about 20 years to build so pharaohs started building them early.  A plan of the pyramid  was put together and shown to the </a:t>
            </a:r>
            <a:r>
              <a:rPr lang="en-GB" sz="2800" dirty="0" smtClean="0">
                <a:latin typeface="Tw Cen MT" pitchFamily="34" charset="0"/>
              </a:rPr>
              <a:t>pharaoh. The plan would </a:t>
            </a:r>
            <a:r>
              <a:rPr lang="en-GB" sz="2800" dirty="0">
                <a:latin typeface="Tw Cen MT" pitchFamily="34" charset="0"/>
              </a:rPr>
              <a:t>have to change </a:t>
            </a:r>
            <a:r>
              <a:rPr lang="en-GB" sz="2800" dirty="0" smtClean="0">
                <a:latin typeface="Tw Cen MT" pitchFamily="34" charset="0"/>
              </a:rPr>
              <a:t>if the </a:t>
            </a:r>
            <a:r>
              <a:rPr lang="en-GB" sz="2800" dirty="0">
                <a:latin typeface="Tw Cen MT" pitchFamily="34" charset="0"/>
              </a:rPr>
              <a:t>pharaoh didn't like it. If the pharaoh </a:t>
            </a:r>
            <a:r>
              <a:rPr lang="en-GB" sz="2800" dirty="0" smtClean="0">
                <a:latin typeface="Tw Cen MT" pitchFamily="34" charset="0"/>
              </a:rPr>
              <a:t>liked the </a:t>
            </a:r>
            <a:r>
              <a:rPr lang="en-GB" sz="2800" dirty="0">
                <a:latin typeface="Tw Cen MT" pitchFamily="34" charset="0"/>
              </a:rPr>
              <a:t>plan, he gave permission for the pyramid to be built. </a:t>
            </a:r>
          </a:p>
        </p:txBody>
      </p:sp>
      <p:sp>
        <p:nvSpPr>
          <p:cNvPr id="19" name="Oval 18"/>
          <p:cNvSpPr/>
          <p:nvPr/>
        </p:nvSpPr>
        <p:spPr>
          <a:xfrm>
            <a:off x="8153400" y="457200"/>
            <a:ext cx="684000" cy="6120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w Cen MT" pitchFamily="34" charset="0"/>
              </a:rPr>
              <a:t>51</a:t>
            </a:r>
            <a:endParaRPr lang="en-US" sz="2000" b="1" dirty="0">
              <a:latin typeface="Tw Cen MT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0200" y="6477000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w Cen MT" pitchFamily="34" charset="0"/>
              </a:rPr>
              <a:t>The Ancient Egyptians History Interactive©</a:t>
            </a:r>
            <a:endParaRPr lang="en-GB" sz="1600" dirty="0">
              <a:latin typeface="Tw Cen MT" pitchFamily="34" charset="0"/>
            </a:endParaRPr>
          </a:p>
        </p:txBody>
      </p:sp>
      <p:pic>
        <p:nvPicPr>
          <p:cNvPr id="6" name="Pyramid how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1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71600" y="2265083"/>
            <a:ext cx="1538288" cy="15382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40130" y="87868"/>
            <a:ext cx="4063741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GB" sz="2400" b="1" dirty="0">
                <a:latin typeface="Tw Cen MT" pitchFamily="34" charset="0"/>
              </a:rPr>
              <a:t>How the Pyramids were made</a:t>
            </a:r>
          </a:p>
        </p:txBody>
      </p:sp>
    </p:spTree>
    <p:extLst>
      <p:ext uri="{BB962C8B-B14F-4D97-AF65-F5344CB8AC3E}">
        <p14:creationId xmlns:p14="http://schemas.microsoft.com/office/powerpoint/2010/main" val="16382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10" grpId="0" animBg="1"/>
      <p:bldP spid="13" grpId="0" animBg="1"/>
      <p:bldP spid="14" grpId="0" animBg="1"/>
      <p:bldP spid="17" grpId="0" animBg="1"/>
      <p:bldP spid="18" grpId="0" animBg="1"/>
      <p:bldP spid="4" grpId="0" animBg="1"/>
      <p:bldP spid="4" grpId="1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Custom 3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FFFF00"/>
      </a:hlink>
      <a:folHlink>
        <a:srgbClr val="8DC765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aper">
  <a:themeElements>
    <a:clrScheme name="Custom 24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FF00"/>
      </a:hlink>
      <a:folHlink>
        <a:srgbClr val="00B05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7206</TotalTime>
  <Words>1036</Words>
  <Application>Microsoft Office PowerPoint</Application>
  <PresentationFormat>On-screen Show (4:3)</PresentationFormat>
  <Paragraphs>146</Paragraphs>
  <Slides>10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Tw Cen MT</vt:lpstr>
      <vt:lpstr>Wingdings</vt:lpstr>
      <vt:lpstr>Wingdings 2</vt:lpstr>
      <vt:lpstr>Constantia</vt:lpstr>
      <vt:lpstr>Calibri</vt:lpstr>
      <vt:lpstr>Paper</vt:lpstr>
      <vt:lpstr>1_Paper</vt:lpstr>
      <vt:lpstr>Key Stage 2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spider office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Egypt</dc:title>
  <dc:creator>Anthony Robinson</dc:creator>
  <cp:lastModifiedBy>MR ROBINSON</cp:lastModifiedBy>
  <cp:revision>640</cp:revision>
  <dcterms:created xsi:type="dcterms:W3CDTF">2011-03-05T11:47:37Z</dcterms:created>
  <dcterms:modified xsi:type="dcterms:W3CDTF">2020-05-08T11:46:12Z</dcterms:modified>
</cp:coreProperties>
</file>